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8" r:id="rId2"/>
  </p:sldMasterIdLst>
  <p:notesMasterIdLst>
    <p:notesMasterId r:id="rId60"/>
  </p:notesMasterIdLst>
  <p:handoutMasterIdLst>
    <p:handoutMasterId r:id="rId61"/>
  </p:handoutMasterIdLst>
  <p:sldIdLst>
    <p:sldId id="294" r:id="rId3"/>
    <p:sldId id="258" r:id="rId4"/>
    <p:sldId id="259" r:id="rId5"/>
    <p:sldId id="261" r:id="rId6"/>
    <p:sldId id="1214" r:id="rId7"/>
    <p:sldId id="1213" r:id="rId8"/>
    <p:sldId id="1219" r:id="rId9"/>
    <p:sldId id="1216" r:id="rId10"/>
    <p:sldId id="1215" r:id="rId11"/>
    <p:sldId id="262" r:id="rId12"/>
    <p:sldId id="1195" r:id="rId13"/>
    <p:sldId id="1207" r:id="rId14"/>
    <p:sldId id="1208" r:id="rId15"/>
    <p:sldId id="1209" r:id="rId16"/>
    <p:sldId id="267" r:id="rId17"/>
    <p:sldId id="1210" r:id="rId18"/>
    <p:sldId id="1211" r:id="rId19"/>
    <p:sldId id="1217" r:id="rId20"/>
    <p:sldId id="268" r:id="rId21"/>
    <p:sldId id="269" r:id="rId22"/>
    <p:sldId id="270" r:id="rId23"/>
    <p:sldId id="315" r:id="rId24"/>
    <p:sldId id="277" r:id="rId25"/>
    <p:sldId id="280" r:id="rId26"/>
    <p:sldId id="1197" r:id="rId27"/>
    <p:sldId id="281" r:id="rId28"/>
    <p:sldId id="1198" r:id="rId29"/>
    <p:sldId id="1199" r:id="rId30"/>
    <p:sldId id="1200" r:id="rId31"/>
    <p:sldId id="1201" r:id="rId32"/>
    <p:sldId id="1202" r:id="rId33"/>
    <p:sldId id="1203" r:id="rId34"/>
    <p:sldId id="1204" r:id="rId35"/>
    <p:sldId id="1205" r:id="rId36"/>
    <p:sldId id="1206" r:id="rId37"/>
    <p:sldId id="1212" r:id="rId38"/>
    <p:sldId id="296" r:id="rId39"/>
    <p:sldId id="295" r:id="rId40"/>
    <p:sldId id="297" r:id="rId41"/>
    <p:sldId id="298" r:id="rId42"/>
    <p:sldId id="299" r:id="rId43"/>
    <p:sldId id="300" r:id="rId44"/>
    <p:sldId id="301" r:id="rId45"/>
    <p:sldId id="302" r:id="rId46"/>
    <p:sldId id="1220" r:id="rId47"/>
    <p:sldId id="303" r:id="rId48"/>
    <p:sldId id="304" r:id="rId49"/>
    <p:sldId id="305" r:id="rId50"/>
    <p:sldId id="306" r:id="rId51"/>
    <p:sldId id="307" r:id="rId52"/>
    <p:sldId id="308" r:id="rId53"/>
    <p:sldId id="309" r:id="rId54"/>
    <p:sldId id="310" r:id="rId55"/>
    <p:sldId id="311" r:id="rId56"/>
    <p:sldId id="312" r:id="rId57"/>
    <p:sldId id="313" r:id="rId58"/>
    <p:sldId id="257" r:id="rId59"/>
  </p:sldIdLst>
  <p:sldSz cx="9144000" cy="6858000" type="screen4x3"/>
  <p:notesSz cx="7104063" cy="10234613"/>
  <p:defaultTextStyle>
    <a:defPPr>
      <a:defRPr lang="pt-BR"/>
    </a:defPPr>
    <a:lvl1pPr algn="r" rtl="0" fontAlgn="base">
      <a:spcBef>
        <a:spcPct val="0"/>
      </a:spcBef>
      <a:spcAft>
        <a:spcPct val="0"/>
      </a:spcAft>
      <a:defRPr i="1" kern="1200" baseline="-25000">
        <a:solidFill>
          <a:schemeClr val="tx1"/>
        </a:solidFill>
        <a:latin typeface="Verdana" panose="020B0604030504040204" pitchFamily="34" charset="0"/>
        <a:ea typeface="+mn-ea"/>
        <a:cs typeface="+mn-cs"/>
      </a:defRPr>
    </a:lvl1pPr>
    <a:lvl2pPr marL="457200" algn="r" rtl="0" fontAlgn="base">
      <a:spcBef>
        <a:spcPct val="0"/>
      </a:spcBef>
      <a:spcAft>
        <a:spcPct val="0"/>
      </a:spcAft>
      <a:defRPr i="1" kern="1200" baseline="-25000">
        <a:solidFill>
          <a:schemeClr val="tx1"/>
        </a:solidFill>
        <a:latin typeface="Verdana" panose="020B0604030504040204" pitchFamily="34" charset="0"/>
        <a:ea typeface="+mn-ea"/>
        <a:cs typeface="+mn-cs"/>
      </a:defRPr>
    </a:lvl2pPr>
    <a:lvl3pPr marL="914400" algn="r" rtl="0" fontAlgn="base">
      <a:spcBef>
        <a:spcPct val="0"/>
      </a:spcBef>
      <a:spcAft>
        <a:spcPct val="0"/>
      </a:spcAft>
      <a:defRPr i="1" kern="1200" baseline="-25000">
        <a:solidFill>
          <a:schemeClr val="tx1"/>
        </a:solidFill>
        <a:latin typeface="Verdana" panose="020B0604030504040204" pitchFamily="34" charset="0"/>
        <a:ea typeface="+mn-ea"/>
        <a:cs typeface="+mn-cs"/>
      </a:defRPr>
    </a:lvl3pPr>
    <a:lvl4pPr marL="1371600" algn="r" rtl="0" fontAlgn="base">
      <a:spcBef>
        <a:spcPct val="0"/>
      </a:spcBef>
      <a:spcAft>
        <a:spcPct val="0"/>
      </a:spcAft>
      <a:defRPr i="1" kern="1200" baseline="-25000">
        <a:solidFill>
          <a:schemeClr val="tx1"/>
        </a:solidFill>
        <a:latin typeface="Verdana" panose="020B0604030504040204" pitchFamily="34" charset="0"/>
        <a:ea typeface="+mn-ea"/>
        <a:cs typeface="+mn-cs"/>
      </a:defRPr>
    </a:lvl4pPr>
    <a:lvl5pPr marL="1828800" algn="r" rtl="0" fontAlgn="base">
      <a:spcBef>
        <a:spcPct val="0"/>
      </a:spcBef>
      <a:spcAft>
        <a:spcPct val="0"/>
      </a:spcAft>
      <a:defRPr i="1" kern="1200" baseline="-25000">
        <a:solidFill>
          <a:schemeClr val="tx1"/>
        </a:solidFill>
        <a:latin typeface="Verdana" panose="020B0604030504040204" pitchFamily="34" charset="0"/>
        <a:ea typeface="+mn-ea"/>
        <a:cs typeface="+mn-cs"/>
      </a:defRPr>
    </a:lvl5pPr>
    <a:lvl6pPr marL="2286000" algn="l" defTabSz="914400" rtl="0" eaLnBrk="1" latinLnBrk="0" hangingPunct="1">
      <a:defRPr i="1" kern="1200" baseline="-25000">
        <a:solidFill>
          <a:schemeClr val="tx1"/>
        </a:solidFill>
        <a:latin typeface="Verdana" panose="020B0604030504040204" pitchFamily="34" charset="0"/>
        <a:ea typeface="+mn-ea"/>
        <a:cs typeface="+mn-cs"/>
      </a:defRPr>
    </a:lvl6pPr>
    <a:lvl7pPr marL="2743200" algn="l" defTabSz="914400" rtl="0" eaLnBrk="1" latinLnBrk="0" hangingPunct="1">
      <a:defRPr i="1" kern="1200" baseline="-25000">
        <a:solidFill>
          <a:schemeClr val="tx1"/>
        </a:solidFill>
        <a:latin typeface="Verdana" panose="020B0604030504040204" pitchFamily="34" charset="0"/>
        <a:ea typeface="+mn-ea"/>
        <a:cs typeface="+mn-cs"/>
      </a:defRPr>
    </a:lvl7pPr>
    <a:lvl8pPr marL="3200400" algn="l" defTabSz="914400" rtl="0" eaLnBrk="1" latinLnBrk="0" hangingPunct="1">
      <a:defRPr i="1" kern="1200" baseline="-25000">
        <a:solidFill>
          <a:schemeClr val="tx1"/>
        </a:solidFill>
        <a:latin typeface="Verdana" panose="020B0604030504040204" pitchFamily="34" charset="0"/>
        <a:ea typeface="+mn-ea"/>
        <a:cs typeface="+mn-cs"/>
      </a:defRPr>
    </a:lvl8pPr>
    <a:lvl9pPr marL="3657600" algn="l" defTabSz="914400" rtl="0" eaLnBrk="1" latinLnBrk="0" hangingPunct="1">
      <a:defRPr i="1" kern="1200" baseline="-250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4F3"/>
    <a:srgbClr val="99CCFF"/>
    <a:srgbClr val="AFC6EF"/>
    <a:srgbClr val="4F7BD3"/>
    <a:srgbClr val="0E34AC"/>
    <a:srgbClr val="777777"/>
    <a:srgbClr val="DDDDD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99492" autoAdjust="0"/>
  </p:normalViewPr>
  <p:slideViewPr>
    <p:cSldViewPr showGuides="1">
      <p:cViewPr varScale="1">
        <p:scale>
          <a:sx n="75" d="100"/>
          <a:sy n="75" d="100"/>
        </p:scale>
        <p:origin x="12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1" d="100"/>
          <a:sy n="51" d="100"/>
        </p:scale>
        <p:origin x="-474"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95A8A5D-70C6-4C8C-BE88-0EE1F3F99EE5}"/>
              </a:ext>
            </a:extLst>
          </p:cNvPr>
          <p:cNvSpPr>
            <a:spLocks noGrp="1" noChangeArrowheads="1"/>
          </p:cNvSpPr>
          <p:nvPr>
            <p:ph type="hdr" sz="quarter"/>
          </p:nvPr>
        </p:nvSpPr>
        <p:spPr bwMode="auto">
          <a:xfrm>
            <a:off x="0"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lgn="l">
              <a:defRPr sz="1300" i="0" baseline="0">
                <a:latin typeface="Arial" panose="020B0604020202020204" pitchFamily="34" charset="0"/>
              </a:defRPr>
            </a:lvl1pPr>
          </a:lstStyle>
          <a:p>
            <a:endParaRPr lang="pt-BR" altLang="pt-BR"/>
          </a:p>
        </p:txBody>
      </p:sp>
      <p:sp>
        <p:nvSpPr>
          <p:cNvPr id="8195" name="Rectangle 3">
            <a:extLst>
              <a:ext uri="{FF2B5EF4-FFF2-40B4-BE49-F238E27FC236}">
                <a16:creationId xmlns:a16="http://schemas.microsoft.com/office/drawing/2014/main" id="{05BBCC86-E0B6-41E9-8B25-73EDF28EE277}"/>
              </a:ext>
            </a:extLst>
          </p:cNvPr>
          <p:cNvSpPr>
            <a:spLocks noGrp="1" noChangeArrowheads="1"/>
          </p:cNvSpPr>
          <p:nvPr>
            <p:ph type="dt" sz="quarter" idx="1"/>
          </p:nvPr>
        </p:nvSpPr>
        <p:spPr bwMode="auto">
          <a:xfrm>
            <a:off x="4023992"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defRPr sz="1300" i="0" baseline="0">
                <a:latin typeface="Arial" panose="020B0604020202020204" pitchFamily="34" charset="0"/>
              </a:defRPr>
            </a:lvl1pPr>
          </a:lstStyle>
          <a:p>
            <a:endParaRPr lang="pt-BR" altLang="pt-BR"/>
          </a:p>
        </p:txBody>
      </p:sp>
      <p:sp>
        <p:nvSpPr>
          <p:cNvPr id="8196" name="Rectangle 4">
            <a:extLst>
              <a:ext uri="{FF2B5EF4-FFF2-40B4-BE49-F238E27FC236}">
                <a16:creationId xmlns:a16="http://schemas.microsoft.com/office/drawing/2014/main" id="{D6B9A0CB-0D6E-443A-805F-91E1327E06DC}"/>
              </a:ext>
            </a:extLst>
          </p:cNvPr>
          <p:cNvSpPr>
            <a:spLocks noGrp="1" noChangeArrowheads="1"/>
          </p:cNvSpPr>
          <p:nvPr>
            <p:ph type="ftr" sz="quarter" idx="2"/>
          </p:nvPr>
        </p:nvSpPr>
        <p:spPr bwMode="auto">
          <a:xfrm>
            <a:off x="0"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lgn="l">
              <a:defRPr sz="1300" i="0" baseline="0">
                <a:latin typeface="Arial" panose="020B0604020202020204" pitchFamily="34" charset="0"/>
              </a:defRPr>
            </a:lvl1pPr>
          </a:lstStyle>
          <a:p>
            <a:endParaRPr lang="pt-BR" altLang="pt-BR"/>
          </a:p>
        </p:txBody>
      </p:sp>
      <p:sp>
        <p:nvSpPr>
          <p:cNvPr id="8197" name="Rectangle 5">
            <a:extLst>
              <a:ext uri="{FF2B5EF4-FFF2-40B4-BE49-F238E27FC236}">
                <a16:creationId xmlns:a16="http://schemas.microsoft.com/office/drawing/2014/main" id="{65B5F5A4-0BD5-4205-A7C5-FE963E9E8F9D}"/>
              </a:ext>
            </a:extLst>
          </p:cNvPr>
          <p:cNvSpPr>
            <a:spLocks noGrp="1" noChangeArrowheads="1"/>
          </p:cNvSpPr>
          <p:nvPr>
            <p:ph type="sldNum" sz="quarter" idx="3"/>
          </p:nvPr>
        </p:nvSpPr>
        <p:spPr bwMode="auto">
          <a:xfrm>
            <a:off x="4023992"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defRPr sz="1300" i="0" baseline="0">
                <a:latin typeface="Arial" panose="020B0604020202020204" pitchFamily="34" charset="0"/>
              </a:defRPr>
            </a:lvl1pPr>
          </a:lstStyle>
          <a:p>
            <a:fld id="{3A835162-FC9A-4AF7-8B4C-B36957FE6151}" type="slidenum">
              <a:rPr lang="pt-BR" altLang="pt-BR"/>
              <a:pPr/>
              <a:t>‹nº›</a:t>
            </a:fld>
            <a:endParaRPr lang="pt-BR"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B2F7A93-B736-4887-96F3-7F77EC730CFA}"/>
              </a:ext>
            </a:extLst>
          </p:cNvPr>
          <p:cNvSpPr>
            <a:spLocks noGrp="1" noChangeArrowheads="1"/>
          </p:cNvSpPr>
          <p:nvPr>
            <p:ph type="hdr" sz="quarter"/>
          </p:nvPr>
        </p:nvSpPr>
        <p:spPr bwMode="auto">
          <a:xfrm>
            <a:off x="0"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lgn="l">
              <a:defRPr sz="1300" i="0" baseline="0">
                <a:latin typeface="Arial" panose="020B0604020202020204" pitchFamily="34" charset="0"/>
              </a:defRPr>
            </a:lvl1pPr>
          </a:lstStyle>
          <a:p>
            <a:endParaRPr lang="pt-BR" altLang="pt-BR"/>
          </a:p>
        </p:txBody>
      </p:sp>
      <p:sp>
        <p:nvSpPr>
          <p:cNvPr id="159747" name="Rectangle 3">
            <a:extLst>
              <a:ext uri="{FF2B5EF4-FFF2-40B4-BE49-F238E27FC236}">
                <a16:creationId xmlns:a16="http://schemas.microsoft.com/office/drawing/2014/main" id="{6C7DE513-893E-4A1C-9F89-1E599EF2920B}"/>
              </a:ext>
            </a:extLst>
          </p:cNvPr>
          <p:cNvSpPr>
            <a:spLocks noGrp="1" noChangeArrowheads="1"/>
          </p:cNvSpPr>
          <p:nvPr>
            <p:ph type="dt" idx="1"/>
          </p:nvPr>
        </p:nvSpPr>
        <p:spPr bwMode="auto">
          <a:xfrm>
            <a:off x="4023992"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defRPr sz="1300" i="0" baseline="0">
                <a:latin typeface="Arial" panose="020B0604020202020204" pitchFamily="34" charset="0"/>
              </a:defRPr>
            </a:lvl1pPr>
          </a:lstStyle>
          <a:p>
            <a:endParaRPr lang="pt-BR" altLang="pt-BR"/>
          </a:p>
        </p:txBody>
      </p:sp>
      <p:sp>
        <p:nvSpPr>
          <p:cNvPr id="159748" name="Rectangle 4">
            <a:extLst>
              <a:ext uri="{FF2B5EF4-FFF2-40B4-BE49-F238E27FC236}">
                <a16:creationId xmlns:a16="http://schemas.microsoft.com/office/drawing/2014/main" id="{D1800659-58F6-451D-90B1-C935BEBE9E10}"/>
              </a:ext>
            </a:extLst>
          </p:cNvPr>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9749" name="Rectangle 5">
            <a:extLst>
              <a:ext uri="{FF2B5EF4-FFF2-40B4-BE49-F238E27FC236}">
                <a16:creationId xmlns:a16="http://schemas.microsoft.com/office/drawing/2014/main" id="{204BA6BC-E8E2-4ECF-B39E-47D2A766B5C1}"/>
              </a:ext>
            </a:extLst>
          </p:cNvPr>
          <p:cNvSpPr>
            <a:spLocks noGrp="1" noChangeArrowheads="1"/>
          </p:cNvSpPr>
          <p:nvPr>
            <p:ph type="body" sz="quarter" idx="3"/>
          </p:nvPr>
        </p:nvSpPr>
        <p:spPr bwMode="auto">
          <a:xfrm>
            <a:off x="710407" y="4861441"/>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59750" name="Rectangle 6">
            <a:extLst>
              <a:ext uri="{FF2B5EF4-FFF2-40B4-BE49-F238E27FC236}">
                <a16:creationId xmlns:a16="http://schemas.microsoft.com/office/drawing/2014/main" id="{9D9CFC45-F610-4D12-8975-C2751068BAAA}"/>
              </a:ext>
            </a:extLst>
          </p:cNvPr>
          <p:cNvSpPr>
            <a:spLocks noGrp="1" noChangeArrowheads="1"/>
          </p:cNvSpPr>
          <p:nvPr>
            <p:ph type="ftr" sz="quarter" idx="4"/>
          </p:nvPr>
        </p:nvSpPr>
        <p:spPr bwMode="auto">
          <a:xfrm>
            <a:off x="0"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lgn="l">
              <a:defRPr sz="1300" i="0" baseline="0">
                <a:latin typeface="Arial" panose="020B0604020202020204" pitchFamily="34" charset="0"/>
              </a:defRPr>
            </a:lvl1pPr>
          </a:lstStyle>
          <a:p>
            <a:endParaRPr lang="pt-BR" altLang="pt-BR"/>
          </a:p>
        </p:txBody>
      </p:sp>
      <p:sp>
        <p:nvSpPr>
          <p:cNvPr id="159751" name="Rectangle 7">
            <a:extLst>
              <a:ext uri="{FF2B5EF4-FFF2-40B4-BE49-F238E27FC236}">
                <a16:creationId xmlns:a16="http://schemas.microsoft.com/office/drawing/2014/main" id="{480B2AC0-68C2-470F-9AF6-9F7B19AEE7C3}"/>
              </a:ext>
            </a:extLst>
          </p:cNvPr>
          <p:cNvSpPr>
            <a:spLocks noGrp="1" noChangeArrowheads="1"/>
          </p:cNvSpPr>
          <p:nvPr>
            <p:ph type="sldNum" sz="quarter" idx="5"/>
          </p:nvPr>
        </p:nvSpPr>
        <p:spPr bwMode="auto">
          <a:xfrm>
            <a:off x="4023992"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defRPr sz="1300" i="0" baseline="0">
                <a:latin typeface="Arial" panose="020B0604020202020204" pitchFamily="34" charset="0"/>
              </a:defRPr>
            </a:lvl1pPr>
          </a:lstStyle>
          <a:p>
            <a:fld id="{7D1015FC-5D87-4A8C-838D-C90D7FE4CF43}"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560CE8-E89E-4059-BB22-9315B2F74CB1}" type="slidenum">
              <a:rPr lang="pt-BR" smtClean="0"/>
              <a:t>2</a:t>
            </a:fld>
            <a:endParaRPr lang="pt-BR"/>
          </a:p>
        </p:txBody>
      </p:sp>
    </p:spTree>
    <p:extLst>
      <p:ext uri="{BB962C8B-B14F-4D97-AF65-F5344CB8AC3E}">
        <p14:creationId xmlns:p14="http://schemas.microsoft.com/office/powerpoint/2010/main" val="182689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560CE8-E89E-4059-BB22-9315B2F74CB1}" type="slidenum">
              <a:rPr lang="pt-BR" smtClean="0"/>
              <a:t>15</a:t>
            </a:fld>
            <a:endParaRPr lang="pt-BR"/>
          </a:p>
        </p:txBody>
      </p:sp>
    </p:spTree>
    <p:extLst>
      <p:ext uri="{BB962C8B-B14F-4D97-AF65-F5344CB8AC3E}">
        <p14:creationId xmlns:p14="http://schemas.microsoft.com/office/powerpoint/2010/main" val="29249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560CE8-E89E-4059-BB22-9315B2F74CB1}" type="slidenum">
              <a:rPr lang="pt-BR" smtClean="0"/>
              <a:t>39</a:t>
            </a:fld>
            <a:endParaRPr lang="pt-BR"/>
          </a:p>
        </p:txBody>
      </p:sp>
    </p:spTree>
    <p:extLst>
      <p:ext uri="{BB962C8B-B14F-4D97-AF65-F5344CB8AC3E}">
        <p14:creationId xmlns:p14="http://schemas.microsoft.com/office/powerpoint/2010/main" val="105477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E372E-6982-4C53-A74E-02345C4FA790}"/>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DB83828-D71C-4B26-B6BE-1ACE3E45BB2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DB3BABB-2B51-4D27-BB0E-1F6A6FEEB88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5EFD162-8544-43CB-A311-A19C767A7D14}"/>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37700438-BAEE-4E2C-8022-7C87F1BF7FF9}"/>
              </a:ext>
            </a:extLst>
          </p:cNvPr>
          <p:cNvSpPr>
            <a:spLocks noGrp="1"/>
          </p:cNvSpPr>
          <p:nvPr>
            <p:ph type="sldNum" sz="quarter" idx="12"/>
          </p:nvPr>
        </p:nvSpPr>
        <p:spPr/>
        <p:txBody>
          <a:bodyPr/>
          <a:lstStyle>
            <a:lvl1pPr>
              <a:defRPr/>
            </a:lvl1pPr>
          </a:lstStyle>
          <a:p>
            <a:fld id="{4352336A-9E51-4215-AA89-2922082110A6}" type="slidenum">
              <a:rPr lang="pt-BR" altLang="pt-BR"/>
              <a:pPr/>
              <a:t>‹nº›</a:t>
            </a:fld>
            <a:endParaRPr lang="pt-BR" altLang="pt-BR"/>
          </a:p>
        </p:txBody>
      </p:sp>
    </p:spTree>
    <p:extLst>
      <p:ext uri="{BB962C8B-B14F-4D97-AF65-F5344CB8AC3E}">
        <p14:creationId xmlns:p14="http://schemas.microsoft.com/office/powerpoint/2010/main" val="160568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2EE2C-AB11-4925-892A-44C1DC9282D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971AE12-7136-40A8-BB66-0CAA10A06C2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D6DA13-106F-4529-A379-374F2AF2A16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65FBB3B-6593-4A57-BC5D-0D28E76711BF}"/>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4F6A071E-4671-4541-8606-067B9BCC7742}"/>
              </a:ext>
            </a:extLst>
          </p:cNvPr>
          <p:cNvSpPr>
            <a:spLocks noGrp="1"/>
          </p:cNvSpPr>
          <p:nvPr>
            <p:ph type="sldNum" sz="quarter" idx="12"/>
          </p:nvPr>
        </p:nvSpPr>
        <p:spPr/>
        <p:txBody>
          <a:bodyPr/>
          <a:lstStyle>
            <a:lvl1pPr>
              <a:defRPr/>
            </a:lvl1pPr>
          </a:lstStyle>
          <a:p>
            <a:fld id="{09D1589D-C5AA-4FDB-81F4-8BB6D786161B}" type="slidenum">
              <a:rPr lang="pt-BR" altLang="pt-BR"/>
              <a:pPr/>
              <a:t>‹nº›</a:t>
            </a:fld>
            <a:endParaRPr lang="pt-BR" altLang="pt-BR"/>
          </a:p>
        </p:txBody>
      </p:sp>
    </p:spTree>
    <p:extLst>
      <p:ext uri="{BB962C8B-B14F-4D97-AF65-F5344CB8AC3E}">
        <p14:creationId xmlns:p14="http://schemas.microsoft.com/office/powerpoint/2010/main" val="112731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56FA97-0128-4623-9989-FF21A7051DD0}"/>
              </a:ext>
            </a:extLst>
          </p:cNvPr>
          <p:cNvSpPr>
            <a:spLocks noGrp="1"/>
          </p:cNvSpPr>
          <p:nvPr>
            <p:ph type="title" orient="vert"/>
          </p:nvPr>
        </p:nvSpPr>
        <p:spPr>
          <a:xfrm>
            <a:off x="6588125" y="142875"/>
            <a:ext cx="2016125" cy="6094413"/>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38972D3-7B5A-4C32-A525-F44364C85CC3}"/>
              </a:ext>
            </a:extLst>
          </p:cNvPr>
          <p:cNvSpPr>
            <a:spLocks noGrp="1"/>
          </p:cNvSpPr>
          <p:nvPr>
            <p:ph type="body" orient="vert" idx="1"/>
          </p:nvPr>
        </p:nvSpPr>
        <p:spPr>
          <a:xfrm>
            <a:off x="539750" y="142875"/>
            <a:ext cx="5895975" cy="609441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AD2FB78-F4A5-4C97-8ED0-FAA9843467C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B0DB771-974C-409B-88A7-F8CBA639DDD5}"/>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9E12BEFF-B6A7-4CC6-A84E-5CC687E5C46E}"/>
              </a:ext>
            </a:extLst>
          </p:cNvPr>
          <p:cNvSpPr>
            <a:spLocks noGrp="1"/>
          </p:cNvSpPr>
          <p:nvPr>
            <p:ph type="sldNum" sz="quarter" idx="12"/>
          </p:nvPr>
        </p:nvSpPr>
        <p:spPr/>
        <p:txBody>
          <a:bodyPr/>
          <a:lstStyle>
            <a:lvl1pPr>
              <a:defRPr/>
            </a:lvl1pPr>
          </a:lstStyle>
          <a:p>
            <a:fld id="{9D72480C-9079-45EA-97C6-809D3B0FF8AF}" type="slidenum">
              <a:rPr lang="pt-BR" altLang="pt-BR"/>
              <a:pPr/>
              <a:t>‹nº›</a:t>
            </a:fld>
            <a:endParaRPr lang="pt-BR" altLang="pt-BR"/>
          </a:p>
        </p:txBody>
      </p:sp>
    </p:spTree>
    <p:extLst>
      <p:ext uri="{BB962C8B-B14F-4D97-AF65-F5344CB8AC3E}">
        <p14:creationId xmlns:p14="http://schemas.microsoft.com/office/powerpoint/2010/main" val="183008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A25A4-15EF-4EF6-9868-21D79354814B}"/>
              </a:ext>
            </a:extLst>
          </p:cNvPr>
          <p:cNvSpPr>
            <a:spLocks noGrp="1"/>
          </p:cNvSpPr>
          <p:nvPr>
            <p:ph type="title"/>
          </p:nvPr>
        </p:nvSpPr>
        <p:spPr>
          <a:xfrm>
            <a:off x="539750" y="142875"/>
            <a:ext cx="8064500" cy="1066800"/>
          </a:xfrm>
        </p:spPr>
        <p:txBody>
          <a:bodyPr/>
          <a:lstStyle/>
          <a:p>
            <a:r>
              <a:rPr lang="pt-BR"/>
              <a:t>Clique para editar o título Mestre</a:t>
            </a:r>
          </a:p>
        </p:txBody>
      </p:sp>
      <p:sp>
        <p:nvSpPr>
          <p:cNvPr id="3" name="Espaço Reservado para Tabela 2">
            <a:extLst>
              <a:ext uri="{FF2B5EF4-FFF2-40B4-BE49-F238E27FC236}">
                <a16:creationId xmlns:a16="http://schemas.microsoft.com/office/drawing/2014/main" id="{24ED397B-408E-4990-A297-DA5F0F774701}"/>
              </a:ext>
            </a:extLst>
          </p:cNvPr>
          <p:cNvSpPr>
            <a:spLocks noGrp="1"/>
          </p:cNvSpPr>
          <p:nvPr>
            <p:ph type="tbl" idx="1"/>
          </p:nvPr>
        </p:nvSpPr>
        <p:spPr>
          <a:xfrm>
            <a:off x="1258888" y="2066925"/>
            <a:ext cx="7129462" cy="4170363"/>
          </a:xfrm>
        </p:spPr>
        <p:txBody>
          <a:bodyPr/>
          <a:lstStyle/>
          <a:p>
            <a:endParaRPr lang="pt-BR"/>
          </a:p>
        </p:txBody>
      </p:sp>
      <p:sp>
        <p:nvSpPr>
          <p:cNvPr id="4" name="Espaço Reservado para Data 3">
            <a:extLst>
              <a:ext uri="{FF2B5EF4-FFF2-40B4-BE49-F238E27FC236}">
                <a16:creationId xmlns:a16="http://schemas.microsoft.com/office/drawing/2014/main" id="{B94AA490-67D3-41E6-8D5C-4BD9BAD64645}"/>
              </a:ext>
            </a:extLst>
          </p:cNvPr>
          <p:cNvSpPr>
            <a:spLocks noGrp="1"/>
          </p:cNvSpPr>
          <p:nvPr>
            <p:ph type="dt" sz="half" idx="10"/>
          </p:nvPr>
        </p:nvSpPr>
        <p:spPr>
          <a:xfrm>
            <a:off x="457200" y="6245225"/>
            <a:ext cx="2133600" cy="476250"/>
          </a:xfrm>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C09C2CA4-1BE7-4C88-86D1-BB68640F787E}"/>
              </a:ext>
            </a:extLst>
          </p:cNvPr>
          <p:cNvSpPr>
            <a:spLocks noGrp="1"/>
          </p:cNvSpPr>
          <p:nvPr>
            <p:ph type="ftr" sz="quarter" idx="11"/>
          </p:nvPr>
        </p:nvSpPr>
        <p:spPr>
          <a:xfrm>
            <a:off x="3995738" y="6397625"/>
            <a:ext cx="4464050" cy="215900"/>
          </a:xfrm>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C2E6DCAD-5F6F-4AF7-B04A-8FA3B1D236BD}"/>
              </a:ext>
            </a:extLst>
          </p:cNvPr>
          <p:cNvSpPr>
            <a:spLocks noGrp="1"/>
          </p:cNvSpPr>
          <p:nvPr>
            <p:ph type="sldNum" sz="quarter" idx="12"/>
          </p:nvPr>
        </p:nvSpPr>
        <p:spPr>
          <a:xfrm>
            <a:off x="7596188" y="6400800"/>
            <a:ext cx="1090612" cy="227013"/>
          </a:xfrm>
        </p:spPr>
        <p:txBody>
          <a:bodyPr/>
          <a:lstStyle>
            <a:lvl1pPr>
              <a:defRPr/>
            </a:lvl1pPr>
          </a:lstStyle>
          <a:p>
            <a:fld id="{AD8DBC1B-C4B3-408E-9B85-8E985A27913D}" type="slidenum">
              <a:rPr lang="pt-BR" altLang="pt-BR"/>
              <a:pPr/>
              <a:t>‹nº›</a:t>
            </a:fld>
            <a:endParaRPr lang="pt-BR" altLang="pt-BR"/>
          </a:p>
        </p:txBody>
      </p:sp>
    </p:spTree>
    <p:extLst>
      <p:ext uri="{BB962C8B-B14F-4D97-AF65-F5344CB8AC3E}">
        <p14:creationId xmlns:p14="http://schemas.microsoft.com/office/powerpoint/2010/main" val="1898130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628560" y="365040"/>
            <a:ext cx="7886430" cy="1325160"/>
          </a:xfrm>
          <a:prstGeom prst="rect">
            <a:avLst/>
          </a:prstGeom>
        </p:spPr>
        <p:txBody>
          <a:bodyPr lIns="0" tIns="0" rIns="0" bIns="0" anchor="ctr"/>
          <a:lstStyle/>
          <a:p>
            <a:endParaRPr lang="pt-BR" sz="1350" b="0" strike="noStrike" spc="-1">
              <a:solidFill>
                <a:srgbClr val="000000"/>
              </a:solidFill>
              <a:latin typeface="Calibri"/>
            </a:endParaRPr>
          </a:p>
        </p:txBody>
      </p:sp>
      <p:sp>
        <p:nvSpPr>
          <p:cNvPr id="252" name="PlaceHolder 2"/>
          <p:cNvSpPr>
            <a:spLocks noGrp="1"/>
          </p:cNvSpPr>
          <p:nvPr>
            <p:ph type="subTitle"/>
          </p:nvPr>
        </p:nvSpPr>
        <p:spPr>
          <a:xfrm>
            <a:off x="628560" y="1825560"/>
            <a:ext cx="7886430" cy="4350960"/>
          </a:xfrm>
          <a:prstGeom prst="rect">
            <a:avLst/>
          </a:prstGeom>
        </p:spPr>
        <p:txBody>
          <a:bodyPr lIns="0" tIns="0" rIns="0" bIns="0" anchor="ctr"/>
          <a:lstStyle/>
          <a:p>
            <a:pPr algn="ctr"/>
            <a:endParaRPr lang="pt-BR" sz="2400" b="0" strike="noStrike" spc="-1">
              <a:latin typeface="Arial"/>
            </a:endParaRPr>
          </a:p>
        </p:txBody>
      </p:sp>
    </p:spTree>
    <p:extLst>
      <p:ext uri="{BB962C8B-B14F-4D97-AF65-F5344CB8AC3E}">
        <p14:creationId xmlns:p14="http://schemas.microsoft.com/office/powerpoint/2010/main" val="1365441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19148-7C5A-45A1-9445-80C37694192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94E53A3-6284-4E35-8E8B-45D1EB8362CE}"/>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42620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611C6E-4478-4766-B3D3-64BBA852E589}"/>
              </a:ext>
            </a:extLst>
          </p:cNvPr>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08A500D-A35C-4210-80DF-2C2E0DF50829}"/>
              </a:ext>
            </a:extLst>
          </p:cNvPr>
          <p:cNvSpPr>
            <a:spLocks noGrp="1"/>
          </p:cNvSpPr>
          <p:nvPr>
            <p:ph idx="1"/>
          </p:nvPr>
        </p:nvSpPr>
        <p:spPr>
          <a:xfrm>
            <a:off x="628650" y="1825625"/>
            <a:ext cx="78867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643085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254D9-8BCE-42F0-B1D6-4F8A62705C5A}"/>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8048FD0-99F2-45C3-A015-CA47C520F9C5}"/>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Tree>
    <p:extLst>
      <p:ext uri="{BB962C8B-B14F-4D97-AF65-F5344CB8AC3E}">
        <p14:creationId xmlns:p14="http://schemas.microsoft.com/office/powerpoint/2010/main" val="2090807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908D1-C394-4504-9478-7E23B9CD8E15}"/>
              </a:ext>
            </a:extLst>
          </p:cNvPr>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3721180-B21A-49EE-B0F9-2F17D073784B}"/>
              </a:ext>
            </a:extLst>
          </p:cNvPr>
          <p:cNvSpPr>
            <a:spLocks noGrp="1"/>
          </p:cNvSpPr>
          <p:nvPr>
            <p:ph sz="half" idx="1"/>
          </p:nvPr>
        </p:nvSpPr>
        <p:spPr>
          <a:xfrm>
            <a:off x="628650" y="1825625"/>
            <a:ext cx="386715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02AA697-ADA4-4B00-9D8C-92D6C7C0D024}"/>
              </a:ext>
            </a:extLst>
          </p:cNvPr>
          <p:cNvSpPr>
            <a:spLocks noGrp="1"/>
          </p:cNvSpPr>
          <p:nvPr>
            <p:ph sz="half" idx="2"/>
          </p:nvPr>
        </p:nvSpPr>
        <p:spPr>
          <a:xfrm>
            <a:off x="4648200" y="1825625"/>
            <a:ext cx="386715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11683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BEDDD-FE9B-48BB-A98C-7FA864CB6E97}"/>
              </a:ext>
            </a:extLst>
          </p:cNvPr>
          <p:cNvSpPr>
            <a:spLocks noGrp="1"/>
          </p:cNvSpPr>
          <p:nvPr>
            <p:ph type="title"/>
          </p:nvPr>
        </p:nvSpPr>
        <p:spPr>
          <a:xfrm>
            <a:off x="630238" y="365125"/>
            <a:ext cx="78867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A800B86-3165-4E9D-889E-9E6F62D668C5}"/>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396B1F1-4DBD-4B3A-9672-2FA6BA177791}"/>
              </a:ext>
            </a:extLst>
          </p:cNvPr>
          <p:cNvSpPr>
            <a:spLocks noGrp="1"/>
          </p:cNvSpPr>
          <p:nvPr>
            <p:ph sz="half" idx="2"/>
          </p:nvPr>
        </p:nvSpPr>
        <p:spPr>
          <a:xfrm>
            <a:off x="630238" y="2505075"/>
            <a:ext cx="3868737"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4404A49-5CBB-4373-8A20-192D0A080F5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506D337-B32F-4CEA-B59F-402983DCA77A}"/>
              </a:ext>
            </a:extLst>
          </p:cNvPr>
          <p:cNvSpPr>
            <a:spLocks noGrp="1"/>
          </p:cNvSpPr>
          <p:nvPr>
            <p:ph sz="quarter" idx="4"/>
          </p:nvPr>
        </p:nvSpPr>
        <p:spPr>
          <a:xfrm>
            <a:off x="4629150" y="2505075"/>
            <a:ext cx="3887788"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773729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13400-23B0-439E-BF9C-FF936F6B0F78}"/>
              </a:ext>
            </a:extLst>
          </p:cNvPr>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237836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56099-B862-4765-B686-6939457CA71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7E8955-1052-464D-9C4B-DA1DF2C8BA1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02147C7-BCBE-4294-87AF-64291BE23442}"/>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B176037-0730-40CD-A14F-C7721FD6C215}"/>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2F182117-F44C-4F89-A439-E06FFF299ED6}"/>
              </a:ext>
            </a:extLst>
          </p:cNvPr>
          <p:cNvSpPr>
            <a:spLocks noGrp="1"/>
          </p:cNvSpPr>
          <p:nvPr>
            <p:ph type="sldNum" sz="quarter" idx="12"/>
          </p:nvPr>
        </p:nvSpPr>
        <p:spPr/>
        <p:txBody>
          <a:bodyPr/>
          <a:lstStyle>
            <a:lvl1pPr>
              <a:defRPr/>
            </a:lvl1pPr>
          </a:lstStyle>
          <a:p>
            <a:fld id="{4978DECB-5916-4B15-AA6A-9036AD2279FE}" type="slidenum">
              <a:rPr lang="pt-BR" altLang="pt-BR"/>
              <a:pPr/>
              <a:t>‹nº›</a:t>
            </a:fld>
            <a:endParaRPr lang="pt-BR" altLang="pt-BR"/>
          </a:p>
        </p:txBody>
      </p:sp>
    </p:spTree>
    <p:extLst>
      <p:ext uri="{BB962C8B-B14F-4D97-AF65-F5344CB8AC3E}">
        <p14:creationId xmlns:p14="http://schemas.microsoft.com/office/powerpoint/2010/main" val="1547422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219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C9A80-C616-41CC-A084-29B55A75056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D0AA4E0-AA20-4649-BF31-502A7D90DB85}"/>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253EDF7-5857-4F9D-9167-C2CB82B29A8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2779259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8817BF-B951-4519-BFC7-115EF5193B81}"/>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3A16EC7-A106-4A45-9D47-BE220295171F}"/>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E0B4591-68AF-4D63-98C8-03D536CE39C7}"/>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1706586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91BB2-026D-45D3-A497-8077C5271B01}"/>
              </a:ext>
            </a:extLst>
          </p:cNvPr>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251B691-EB1B-476A-A3FF-182F0D02E024}"/>
              </a:ext>
            </a:extLst>
          </p:cNvPr>
          <p:cNvSpPr>
            <a:spLocks noGrp="1"/>
          </p:cNvSpPr>
          <p:nvPr>
            <p:ph type="body" orient="vert" idx="1"/>
          </p:nvPr>
        </p:nvSpPr>
        <p:spPr>
          <a:xfrm>
            <a:off x="628650" y="1825625"/>
            <a:ext cx="7886700" cy="43513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291267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554A30-8500-49CD-93E6-0E146F0C0F20}"/>
              </a:ext>
            </a:extLst>
          </p:cNvPr>
          <p:cNvSpPr>
            <a:spLocks noGrp="1"/>
          </p:cNvSpPr>
          <p:nvPr>
            <p:ph type="title" orient="vert"/>
          </p:nvPr>
        </p:nvSpPr>
        <p:spPr>
          <a:xfrm>
            <a:off x="6543675" y="365125"/>
            <a:ext cx="1971675"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1E06D60-A91A-435D-AB50-AC47D644D176}"/>
              </a:ext>
            </a:extLst>
          </p:cNvPr>
          <p:cNvSpPr>
            <a:spLocks noGrp="1"/>
          </p:cNvSpPr>
          <p:nvPr>
            <p:ph type="body" orient="vert" idx="1"/>
          </p:nvPr>
        </p:nvSpPr>
        <p:spPr>
          <a:xfrm>
            <a:off x="628650" y="365125"/>
            <a:ext cx="5762625" cy="58118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92211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CE2D7-33DD-4B7A-A30F-AD611583BB86}"/>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EB78115-BF51-4ECF-8927-F65FB252BBE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FE15216-F32C-451F-9EF1-34748985FCA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F6A9060-8388-4AC5-9179-D0593DB53105}"/>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B4D54DF0-343C-4201-95A6-3AC1AB3D35C5}"/>
              </a:ext>
            </a:extLst>
          </p:cNvPr>
          <p:cNvSpPr>
            <a:spLocks noGrp="1"/>
          </p:cNvSpPr>
          <p:nvPr>
            <p:ph type="sldNum" sz="quarter" idx="12"/>
          </p:nvPr>
        </p:nvSpPr>
        <p:spPr/>
        <p:txBody>
          <a:bodyPr/>
          <a:lstStyle>
            <a:lvl1pPr>
              <a:defRPr/>
            </a:lvl1pPr>
          </a:lstStyle>
          <a:p>
            <a:fld id="{32495F38-D1C3-4C2C-9605-63092A4CF4DD}" type="slidenum">
              <a:rPr lang="pt-BR" altLang="pt-BR"/>
              <a:pPr/>
              <a:t>‹nº›</a:t>
            </a:fld>
            <a:endParaRPr lang="pt-BR" altLang="pt-BR"/>
          </a:p>
        </p:txBody>
      </p:sp>
    </p:spTree>
    <p:extLst>
      <p:ext uri="{BB962C8B-B14F-4D97-AF65-F5344CB8AC3E}">
        <p14:creationId xmlns:p14="http://schemas.microsoft.com/office/powerpoint/2010/main" val="172144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578AE-E7F6-4189-81B1-0CDDB05988F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BC484E-72F4-4E51-B579-4A20EAB505F1}"/>
              </a:ext>
            </a:extLst>
          </p:cNvPr>
          <p:cNvSpPr>
            <a:spLocks noGrp="1"/>
          </p:cNvSpPr>
          <p:nvPr>
            <p:ph sz="half" idx="1"/>
          </p:nvPr>
        </p:nvSpPr>
        <p:spPr>
          <a:xfrm>
            <a:off x="1258888" y="2066925"/>
            <a:ext cx="3487737" cy="41703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CEE0D54-BC2B-4AE5-B968-B6D5E6C7E0A4}"/>
              </a:ext>
            </a:extLst>
          </p:cNvPr>
          <p:cNvSpPr>
            <a:spLocks noGrp="1"/>
          </p:cNvSpPr>
          <p:nvPr>
            <p:ph sz="half" idx="2"/>
          </p:nvPr>
        </p:nvSpPr>
        <p:spPr>
          <a:xfrm>
            <a:off x="4899025" y="2066925"/>
            <a:ext cx="3489325" cy="41703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5887414-BB1A-4498-A78A-7A0090F318FF}"/>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E88072A5-C9E4-4FC3-8892-33FB84EF3E29}"/>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9810891E-597B-4C68-9BB1-B580055233BC}"/>
              </a:ext>
            </a:extLst>
          </p:cNvPr>
          <p:cNvSpPr>
            <a:spLocks noGrp="1"/>
          </p:cNvSpPr>
          <p:nvPr>
            <p:ph type="sldNum" sz="quarter" idx="12"/>
          </p:nvPr>
        </p:nvSpPr>
        <p:spPr/>
        <p:txBody>
          <a:bodyPr/>
          <a:lstStyle>
            <a:lvl1pPr>
              <a:defRPr/>
            </a:lvl1pPr>
          </a:lstStyle>
          <a:p>
            <a:fld id="{4E84F954-8605-4C74-A089-3876D5FD00E2}" type="slidenum">
              <a:rPr lang="pt-BR" altLang="pt-BR"/>
              <a:pPr/>
              <a:t>‹nº›</a:t>
            </a:fld>
            <a:endParaRPr lang="pt-BR" altLang="pt-BR"/>
          </a:p>
        </p:txBody>
      </p:sp>
    </p:spTree>
    <p:extLst>
      <p:ext uri="{BB962C8B-B14F-4D97-AF65-F5344CB8AC3E}">
        <p14:creationId xmlns:p14="http://schemas.microsoft.com/office/powerpoint/2010/main" val="113943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C7683-C764-4870-9653-8009B452F5DE}"/>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6FA56A7-81C1-44A5-8F76-4E8BADDF808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BFE8528-8442-42BF-BC55-0A4E0BFE7F9F}"/>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3C71C66-4B99-44B0-8C0B-B3DEBA5751F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B396C22-6BFC-4AF0-A8D1-F06B94FF41AC}"/>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B8A5484-EDB0-4D48-AD29-E0845576B90A}"/>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D00F5F29-C9A8-44E8-A721-36FC5F816ED0}"/>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9" name="Espaço Reservado para Número de Slide 8">
            <a:extLst>
              <a:ext uri="{FF2B5EF4-FFF2-40B4-BE49-F238E27FC236}">
                <a16:creationId xmlns:a16="http://schemas.microsoft.com/office/drawing/2014/main" id="{069D2B28-89D1-4A89-85B9-6C38EECDB66E}"/>
              </a:ext>
            </a:extLst>
          </p:cNvPr>
          <p:cNvSpPr>
            <a:spLocks noGrp="1"/>
          </p:cNvSpPr>
          <p:nvPr>
            <p:ph type="sldNum" sz="quarter" idx="12"/>
          </p:nvPr>
        </p:nvSpPr>
        <p:spPr/>
        <p:txBody>
          <a:bodyPr/>
          <a:lstStyle>
            <a:lvl1pPr>
              <a:defRPr/>
            </a:lvl1pPr>
          </a:lstStyle>
          <a:p>
            <a:fld id="{51469103-71C8-42EA-AE6D-CC450D23320E}" type="slidenum">
              <a:rPr lang="pt-BR" altLang="pt-BR"/>
              <a:pPr/>
              <a:t>‹nº›</a:t>
            </a:fld>
            <a:endParaRPr lang="pt-BR" altLang="pt-BR"/>
          </a:p>
        </p:txBody>
      </p:sp>
    </p:spTree>
    <p:extLst>
      <p:ext uri="{BB962C8B-B14F-4D97-AF65-F5344CB8AC3E}">
        <p14:creationId xmlns:p14="http://schemas.microsoft.com/office/powerpoint/2010/main" val="192988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87608-485F-4849-AB84-438AEFAFC71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E5B9AD1-8A59-4243-B450-2B4BB3765C99}"/>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0E6B8651-537B-41D4-BDDE-5AD73971E5C1}"/>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5" name="Espaço Reservado para Número de Slide 4">
            <a:extLst>
              <a:ext uri="{FF2B5EF4-FFF2-40B4-BE49-F238E27FC236}">
                <a16:creationId xmlns:a16="http://schemas.microsoft.com/office/drawing/2014/main" id="{BD76580E-5DBA-4E39-A2FF-95865D502FA7}"/>
              </a:ext>
            </a:extLst>
          </p:cNvPr>
          <p:cNvSpPr>
            <a:spLocks noGrp="1"/>
          </p:cNvSpPr>
          <p:nvPr>
            <p:ph type="sldNum" sz="quarter" idx="12"/>
          </p:nvPr>
        </p:nvSpPr>
        <p:spPr/>
        <p:txBody>
          <a:bodyPr/>
          <a:lstStyle>
            <a:lvl1pPr>
              <a:defRPr/>
            </a:lvl1pPr>
          </a:lstStyle>
          <a:p>
            <a:fld id="{F225C482-FFD1-49FD-8F7C-B1861AE5DB8F}" type="slidenum">
              <a:rPr lang="pt-BR" altLang="pt-BR"/>
              <a:pPr/>
              <a:t>‹nº›</a:t>
            </a:fld>
            <a:endParaRPr lang="pt-BR" altLang="pt-BR"/>
          </a:p>
        </p:txBody>
      </p:sp>
    </p:spTree>
    <p:extLst>
      <p:ext uri="{BB962C8B-B14F-4D97-AF65-F5344CB8AC3E}">
        <p14:creationId xmlns:p14="http://schemas.microsoft.com/office/powerpoint/2010/main" val="266200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0C1EB20-254A-4FD5-A708-C89004D69256}"/>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D381EB5E-A309-40A8-B3C6-8C8985F9DF0B}"/>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4" name="Espaço Reservado para Número de Slide 3">
            <a:extLst>
              <a:ext uri="{FF2B5EF4-FFF2-40B4-BE49-F238E27FC236}">
                <a16:creationId xmlns:a16="http://schemas.microsoft.com/office/drawing/2014/main" id="{E7FD9D8B-917F-4487-8F19-F1C184719F93}"/>
              </a:ext>
            </a:extLst>
          </p:cNvPr>
          <p:cNvSpPr>
            <a:spLocks noGrp="1"/>
          </p:cNvSpPr>
          <p:nvPr>
            <p:ph type="sldNum" sz="quarter" idx="12"/>
          </p:nvPr>
        </p:nvSpPr>
        <p:spPr/>
        <p:txBody>
          <a:bodyPr/>
          <a:lstStyle>
            <a:lvl1pPr>
              <a:defRPr/>
            </a:lvl1pPr>
          </a:lstStyle>
          <a:p>
            <a:fld id="{269D8F39-E382-4161-97B0-B8988A23BD4E}" type="slidenum">
              <a:rPr lang="pt-BR" altLang="pt-BR"/>
              <a:pPr/>
              <a:t>‹nº›</a:t>
            </a:fld>
            <a:endParaRPr lang="pt-BR" altLang="pt-BR"/>
          </a:p>
        </p:txBody>
      </p:sp>
    </p:spTree>
    <p:extLst>
      <p:ext uri="{BB962C8B-B14F-4D97-AF65-F5344CB8AC3E}">
        <p14:creationId xmlns:p14="http://schemas.microsoft.com/office/powerpoint/2010/main" val="202866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1F993-8419-4AB6-AB00-61FBAEC847DA}"/>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9B889CC-9C96-4238-98A1-742C24FF0AA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05CE9A6-884C-4E64-83A5-A9433BB554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A66862F-345E-4675-B654-99F5703BDA86}"/>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AF1167A7-C8C1-4DE6-9B4A-35EE28AB314E}"/>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CBC06DD2-BE7B-48C2-91E8-C791C7B699B8}"/>
              </a:ext>
            </a:extLst>
          </p:cNvPr>
          <p:cNvSpPr>
            <a:spLocks noGrp="1"/>
          </p:cNvSpPr>
          <p:nvPr>
            <p:ph type="sldNum" sz="quarter" idx="12"/>
          </p:nvPr>
        </p:nvSpPr>
        <p:spPr/>
        <p:txBody>
          <a:bodyPr/>
          <a:lstStyle>
            <a:lvl1pPr>
              <a:defRPr/>
            </a:lvl1pPr>
          </a:lstStyle>
          <a:p>
            <a:fld id="{0B743372-12CC-45F7-99CE-E4390600C779}" type="slidenum">
              <a:rPr lang="pt-BR" altLang="pt-BR"/>
              <a:pPr/>
              <a:t>‹nº›</a:t>
            </a:fld>
            <a:endParaRPr lang="pt-BR" altLang="pt-BR"/>
          </a:p>
        </p:txBody>
      </p:sp>
    </p:spTree>
    <p:extLst>
      <p:ext uri="{BB962C8B-B14F-4D97-AF65-F5344CB8AC3E}">
        <p14:creationId xmlns:p14="http://schemas.microsoft.com/office/powerpoint/2010/main" val="311346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601C2-3B19-4AB4-B3B0-FB248CFA4F6A}"/>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6CA0B07-3ACD-47B8-9557-65C64515413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C24D968-8018-4397-B0D2-ACE4DD3759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D1A87CC-CB5F-4910-8738-C590FE0B284D}"/>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5E5C308B-37C3-47C9-936D-BE49F0F71CA7}"/>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0C137C7F-0B15-4B9E-A337-340A50865A7B}"/>
              </a:ext>
            </a:extLst>
          </p:cNvPr>
          <p:cNvSpPr>
            <a:spLocks noGrp="1"/>
          </p:cNvSpPr>
          <p:nvPr>
            <p:ph type="sldNum" sz="quarter" idx="12"/>
          </p:nvPr>
        </p:nvSpPr>
        <p:spPr/>
        <p:txBody>
          <a:bodyPr/>
          <a:lstStyle>
            <a:lvl1pPr>
              <a:defRPr/>
            </a:lvl1pPr>
          </a:lstStyle>
          <a:p>
            <a:fld id="{C41A68BC-CE58-4F4E-A12A-35DC5BB64996}" type="slidenum">
              <a:rPr lang="pt-BR" altLang="pt-BR"/>
              <a:pPr/>
              <a:t>‹nº›</a:t>
            </a:fld>
            <a:endParaRPr lang="pt-BR" altLang="pt-BR"/>
          </a:p>
        </p:txBody>
      </p:sp>
    </p:spTree>
    <p:extLst>
      <p:ext uri="{BB962C8B-B14F-4D97-AF65-F5344CB8AC3E}">
        <p14:creationId xmlns:p14="http://schemas.microsoft.com/office/powerpoint/2010/main" val="303183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6E64B032-230E-4EE4-9F81-F9AEF723340F}"/>
              </a:ext>
            </a:extLst>
          </p:cNvPr>
          <p:cNvSpPr>
            <a:spLocks noGrp="1" noChangeArrowheads="1"/>
          </p:cNvSpPr>
          <p:nvPr>
            <p:ph type="title"/>
          </p:nvPr>
        </p:nvSpPr>
        <p:spPr bwMode="auto">
          <a:xfrm>
            <a:off x="539750" y="142875"/>
            <a:ext cx="8064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dirty="0"/>
              <a:t>Clique para editar o estilo do título mestre</a:t>
            </a:r>
          </a:p>
        </p:txBody>
      </p:sp>
      <p:sp>
        <p:nvSpPr>
          <p:cNvPr id="244739" name="Rectangle 3">
            <a:extLst>
              <a:ext uri="{FF2B5EF4-FFF2-40B4-BE49-F238E27FC236}">
                <a16:creationId xmlns:a16="http://schemas.microsoft.com/office/drawing/2014/main" id="{A1BD8D7E-7DCA-450D-9BDC-8D4CA81DBBDC}"/>
              </a:ext>
            </a:extLst>
          </p:cNvPr>
          <p:cNvSpPr>
            <a:spLocks noGrp="1" noChangeArrowheads="1"/>
          </p:cNvSpPr>
          <p:nvPr>
            <p:ph type="body" idx="1"/>
          </p:nvPr>
        </p:nvSpPr>
        <p:spPr bwMode="auto">
          <a:xfrm>
            <a:off x="1258888" y="2066925"/>
            <a:ext cx="7129462"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44740" name="Rectangle 4">
            <a:extLst>
              <a:ext uri="{FF2B5EF4-FFF2-40B4-BE49-F238E27FC236}">
                <a16:creationId xmlns:a16="http://schemas.microsoft.com/office/drawing/2014/main" id="{3DE54532-1C98-41D1-9741-7544B304914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i="0" baseline="0">
                <a:solidFill>
                  <a:srgbClr val="777777"/>
                </a:solidFill>
              </a:defRPr>
            </a:lvl1pPr>
          </a:lstStyle>
          <a:p>
            <a:endParaRPr lang="pt-BR" altLang="pt-BR"/>
          </a:p>
        </p:txBody>
      </p:sp>
      <p:sp>
        <p:nvSpPr>
          <p:cNvPr id="244745" name="Line 9">
            <a:extLst>
              <a:ext uri="{FF2B5EF4-FFF2-40B4-BE49-F238E27FC236}">
                <a16:creationId xmlns:a16="http://schemas.microsoft.com/office/drawing/2014/main" id="{99AA8827-7C4E-47A4-A7DD-B909798BBA22}"/>
              </a:ext>
            </a:extLst>
          </p:cNvPr>
          <p:cNvSpPr>
            <a:spLocks noChangeShapeType="1"/>
          </p:cNvSpPr>
          <p:nvPr userDrawn="1"/>
        </p:nvSpPr>
        <p:spPr bwMode="auto">
          <a:xfrm>
            <a:off x="0" y="1052736"/>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44746" name="Rectangle 10">
            <a:extLst>
              <a:ext uri="{FF2B5EF4-FFF2-40B4-BE49-F238E27FC236}">
                <a16:creationId xmlns:a16="http://schemas.microsoft.com/office/drawing/2014/main" id="{74EDA947-23DA-4D9D-8CDA-B48FC11B177D}"/>
              </a:ext>
            </a:extLst>
          </p:cNvPr>
          <p:cNvSpPr>
            <a:spLocks noGrp="1" noChangeArrowheads="1"/>
          </p:cNvSpPr>
          <p:nvPr>
            <p:ph type="ftr" sz="quarter" idx="3"/>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244747" name="Rectangle 11">
            <a:extLst>
              <a:ext uri="{FF2B5EF4-FFF2-40B4-BE49-F238E27FC236}">
                <a16:creationId xmlns:a16="http://schemas.microsoft.com/office/drawing/2014/main" id="{45B37A4D-6150-4C58-872B-21C4859351AE}"/>
              </a:ext>
            </a:extLst>
          </p:cNvPr>
          <p:cNvSpPr>
            <a:spLocks noGrp="1" noChangeArrowheads="1"/>
          </p:cNvSpPr>
          <p:nvPr>
            <p:ph type="sldNum" sz="quarter" idx="4"/>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‹nº›</a:t>
            </a:fld>
            <a:endParaRPr lang="pt-BR" altLang="pt-BR"/>
          </a:p>
        </p:txBody>
      </p:sp>
      <p:sp>
        <p:nvSpPr>
          <p:cNvPr id="244748" name="Rectangle 12">
            <a:extLst>
              <a:ext uri="{FF2B5EF4-FFF2-40B4-BE49-F238E27FC236}">
                <a16:creationId xmlns:a16="http://schemas.microsoft.com/office/drawing/2014/main" id="{B72EEA97-0554-4253-87BC-8C865B116B72}"/>
              </a:ext>
            </a:extLst>
          </p:cNvPr>
          <p:cNvSpPr>
            <a:spLocks noChangeArrowheads="1"/>
          </p:cNvSpPr>
          <p:nvPr userDrawn="1"/>
        </p:nvSpPr>
        <p:spPr bwMode="auto">
          <a:xfrm>
            <a:off x="4840288" y="6384925"/>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5738" indent="-18573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endParaRPr lang="pt-BR" altLang="pt-BR" sz="1000" i="0" baseline="0">
              <a:solidFill>
                <a:srgbClr val="003399"/>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1" r:id="rId12"/>
    <p:sldLayoutId id="2147483682" r:id="rId13"/>
  </p:sldLayoutIdLst>
  <p:hf hdr="0" dt="0"/>
  <p:txStyles>
    <p:titleStyle>
      <a:lvl1pPr algn="l" rtl="0" fontAlgn="base">
        <a:spcBef>
          <a:spcPct val="0"/>
        </a:spcBef>
        <a:spcAft>
          <a:spcPct val="0"/>
        </a:spcAft>
        <a:defRPr sz="2600" kern="1200">
          <a:solidFill>
            <a:srgbClr val="003399"/>
          </a:solidFill>
          <a:latin typeface="+mj-lt"/>
          <a:ea typeface="+mj-ea"/>
          <a:cs typeface="+mj-cs"/>
        </a:defRPr>
      </a:lvl1pPr>
      <a:lvl2pPr algn="l" rtl="0" fontAlgn="base">
        <a:spcBef>
          <a:spcPct val="0"/>
        </a:spcBef>
        <a:spcAft>
          <a:spcPct val="0"/>
        </a:spcAft>
        <a:defRPr sz="2600">
          <a:solidFill>
            <a:srgbClr val="003399"/>
          </a:solidFill>
          <a:latin typeface="Verdana" panose="020B0604030504040204" pitchFamily="34" charset="0"/>
        </a:defRPr>
      </a:lvl2pPr>
      <a:lvl3pPr algn="l" rtl="0" fontAlgn="base">
        <a:spcBef>
          <a:spcPct val="0"/>
        </a:spcBef>
        <a:spcAft>
          <a:spcPct val="0"/>
        </a:spcAft>
        <a:defRPr sz="2600">
          <a:solidFill>
            <a:srgbClr val="003399"/>
          </a:solidFill>
          <a:latin typeface="Verdana" panose="020B0604030504040204" pitchFamily="34" charset="0"/>
        </a:defRPr>
      </a:lvl3pPr>
      <a:lvl4pPr algn="l" rtl="0" fontAlgn="base">
        <a:spcBef>
          <a:spcPct val="0"/>
        </a:spcBef>
        <a:spcAft>
          <a:spcPct val="0"/>
        </a:spcAft>
        <a:defRPr sz="2600">
          <a:solidFill>
            <a:srgbClr val="003399"/>
          </a:solidFill>
          <a:latin typeface="Verdana" panose="020B0604030504040204" pitchFamily="34" charset="0"/>
        </a:defRPr>
      </a:lvl4pPr>
      <a:lvl5pPr algn="l" rtl="0" fontAlgn="base">
        <a:spcBef>
          <a:spcPct val="0"/>
        </a:spcBef>
        <a:spcAft>
          <a:spcPct val="0"/>
        </a:spcAft>
        <a:defRPr sz="2600">
          <a:solidFill>
            <a:srgbClr val="003399"/>
          </a:solidFill>
          <a:latin typeface="Verdana" panose="020B0604030504040204" pitchFamily="34" charset="0"/>
        </a:defRPr>
      </a:lvl5pPr>
      <a:lvl6pPr marL="457200" algn="l" rtl="0" fontAlgn="base">
        <a:spcBef>
          <a:spcPct val="0"/>
        </a:spcBef>
        <a:spcAft>
          <a:spcPct val="0"/>
        </a:spcAft>
        <a:defRPr sz="2600">
          <a:solidFill>
            <a:srgbClr val="003399"/>
          </a:solidFill>
          <a:latin typeface="Verdana" panose="020B0604030504040204" pitchFamily="34" charset="0"/>
        </a:defRPr>
      </a:lvl6pPr>
      <a:lvl7pPr marL="914400" algn="l" rtl="0" fontAlgn="base">
        <a:spcBef>
          <a:spcPct val="0"/>
        </a:spcBef>
        <a:spcAft>
          <a:spcPct val="0"/>
        </a:spcAft>
        <a:defRPr sz="2600">
          <a:solidFill>
            <a:srgbClr val="003399"/>
          </a:solidFill>
          <a:latin typeface="Verdana" panose="020B0604030504040204" pitchFamily="34" charset="0"/>
        </a:defRPr>
      </a:lvl7pPr>
      <a:lvl8pPr marL="1371600" algn="l" rtl="0" fontAlgn="base">
        <a:spcBef>
          <a:spcPct val="0"/>
        </a:spcBef>
        <a:spcAft>
          <a:spcPct val="0"/>
        </a:spcAft>
        <a:defRPr sz="2600">
          <a:solidFill>
            <a:srgbClr val="003399"/>
          </a:solidFill>
          <a:latin typeface="Verdana" panose="020B0604030504040204" pitchFamily="34" charset="0"/>
        </a:defRPr>
      </a:lvl8pPr>
      <a:lvl9pPr marL="1828800" algn="l" rtl="0" fontAlgn="base">
        <a:spcBef>
          <a:spcPct val="0"/>
        </a:spcBef>
        <a:spcAft>
          <a:spcPct val="0"/>
        </a:spcAft>
        <a:defRPr sz="2600">
          <a:solidFill>
            <a:srgbClr val="003399"/>
          </a:solidFill>
          <a:latin typeface="Verdana" panose="020B0604030504040204" pitchFamily="34" charset="0"/>
        </a:defRPr>
      </a:lvl9pPr>
    </p:titleStyle>
    <p:bodyStyle>
      <a:lvl1pPr algn="l" rtl="0" fontAlgn="base">
        <a:lnSpc>
          <a:spcPct val="110000"/>
        </a:lnSpc>
        <a:spcBef>
          <a:spcPct val="0"/>
        </a:spcBef>
        <a:spcAft>
          <a:spcPct val="0"/>
        </a:spcAft>
        <a:buClr>
          <a:srgbClr val="4F7BD3"/>
        </a:buClr>
        <a:buSzPct val="80000"/>
        <a:buFont typeface="Wingdings" panose="05000000000000000000" pitchFamily="2" charset="2"/>
        <a:tabLst>
          <a:tab pos="1616075" algn="l"/>
        </a:tabLst>
        <a:defRPr sz="1700" kern="1200">
          <a:solidFill>
            <a:srgbClr val="000000"/>
          </a:solidFill>
          <a:latin typeface="+mn-lt"/>
          <a:ea typeface="+mn-ea"/>
          <a:cs typeface="+mn-cs"/>
        </a:defRPr>
      </a:lvl1pPr>
      <a:lvl2pPr marL="539750" indent="-185738" algn="l" rtl="0" fontAlgn="base">
        <a:lnSpc>
          <a:spcPct val="110000"/>
        </a:lnSpc>
        <a:spcBef>
          <a:spcPct val="0"/>
        </a:spcBef>
        <a:spcAft>
          <a:spcPct val="0"/>
        </a:spcAft>
        <a:buClr>
          <a:srgbClr val="4F7BD3"/>
        </a:buClr>
        <a:buSzPct val="80000"/>
        <a:buFont typeface="Wingdings" panose="05000000000000000000" pitchFamily="2" charset="2"/>
        <a:buChar char="§"/>
        <a:tabLst>
          <a:tab pos="1616075" algn="l"/>
        </a:tabLst>
        <a:defRPr sz="1700" kern="1200">
          <a:solidFill>
            <a:srgbClr val="000000"/>
          </a:solidFill>
          <a:latin typeface="+mn-lt"/>
          <a:ea typeface="MS PGothic" panose="020B0600070205080204" pitchFamily="34" charset="-128"/>
          <a:cs typeface="+mn-cs"/>
        </a:defRPr>
      </a:lvl2pPr>
      <a:lvl3pPr marL="895350" indent="-176213" algn="l" rtl="0" fontAlgn="base">
        <a:lnSpc>
          <a:spcPct val="110000"/>
        </a:lnSpc>
        <a:spcBef>
          <a:spcPct val="0"/>
        </a:spcBef>
        <a:spcAft>
          <a:spcPct val="0"/>
        </a:spcAft>
        <a:buClr>
          <a:srgbClr val="4F7BD3"/>
        </a:buClr>
        <a:buSzPct val="80000"/>
        <a:buFont typeface="Wingdings" panose="05000000000000000000" pitchFamily="2" charset="2"/>
        <a:buChar char="§"/>
        <a:tabLst>
          <a:tab pos="1616075" algn="l"/>
        </a:tabLst>
        <a:defRPr sz="1700" kern="1200">
          <a:solidFill>
            <a:srgbClr val="000000"/>
          </a:solidFill>
          <a:latin typeface="+mn-lt"/>
          <a:ea typeface="MS PGothic" panose="020B0600070205080204" pitchFamily="34" charset="-128"/>
          <a:cs typeface="+mn-cs"/>
        </a:defRPr>
      </a:lvl3pPr>
      <a:lvl4pPr marL="1252538" indent="-177800" algn="l" rtl="0" fontAlgn="base">
        <a:lnSpc>
          <a:spcPct val="110000"/>
        </a:lnSpc>
        <a:spcBef>
          <a:spcPct val="0"/>
        </a:spcBef>
        <a:spcAft>
          <a:spcPct val="0"/>
        </a:spcAft>
        <a:buClr>
          <a:srgbClr val="4F7BD3"/>
        </a:buClr>
        <a:buSzPct val="80000"/>
        <a:buFont typeface="Wingdings" panose="05000000000000000000" pitchFamily="2" charset="2"/>
        <a:buChar char="§"/>
        <a:tabLst>
          <a:tab pos="1616075" algn="l"/>
        </a:tabLst>
        <a:defRPr sz="1700" kern="1200">
          <a:solidFill>
            <a:srgbClr val="000000"/>
          </a:solidFill>
          <a:latin typeface="+mn-lt"/>
          <a:ea typeface="MS PGothic" panose="020B0600070205080204" pitchFamily="34" charset="-128"/>
          <a:cs typeface="+mn-cs"/>
        </a:defRPr>
      </a:lvl4pPr>
      <a:lvl5pPr marL="1616075" indent="-184150" algn="l" rtl="0" fontAlgn="base">
        <a:lnSpc>
          <a:spcPct val="110000"/>
        </a:lnSpc>
        <a:spcBef>
          <a:spcPct val="0"/>
        </a:spcBef>
        <a:spcAft>
          <a:spcPct val="0"/>
        </a:spcAft>
        <a:buClr>
          <a:srgbClr val="4F7BD3"/>
        </a:buClr>
        <a:buSzPct val="80000"/>
        <a:buFont typeface="Wingdings" panose="05000000000000000000" pitchFamily="2" charset="2"/>
        <a:buChar char="§"/>
        <a:tabLst>
          <a:tab pos="1616075" algn="l"/>
        </a:tabLst>
        <a:defRPr sz="17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29" name="Rectangle 9">
            <a:extLst>
              <a:ext uri="{FF2B5EF4-FFF2-40B4-BE49-F238E27FC236}">
                <a16:creationId xmlns:a16="http://schemas.microsoft.com/office/drawing/2014/main" id="{181DE6CA-9E16-4C6D-BB89-E73AAE0508B2}"/>
              </a:ext>
            </a:extLst>
          </p:cNvPr>
          <p:cNvSpPr>
            <a:spLocks noChangeArrowheads="1"/>
          </p:cNvSpPr>
          <p:nvPr userDrawn="1"/>
        </p:nvSpPr>
        <p:spPr bwMode="auto">
          <a:xfrm>
            <a:off x="900113" y="620713"/>
            <a:ext cx="63357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4100">
                <a:solidFill>
                  <a:schemeClr val="tx2"/>
                </a:solidFill>
                <a:latin typeface="Verdana" panose="020B0604030504040204" pitchFamily="34" charset="0"/>
              </a:defRPr>
            </a:lvl1pPr>
            <a:lvl2pPr algn="l">
              <a:defRPr sz="4100">
                <a:solidFill>
                  <a:schemeClr val="tx2"/>
                </a:solidFill>
                <a:latin typeface="Verdana" panose="020B0604030504040204" pitchFamily="34" charset="0"/>
              </a:defRPr>
            </a:lvl2pPr>
            <a:lvl3pPr algn="l">
              <a:defRPr sz="4100">
                <a:solidFill>
                  <a:schemeClr val="tx2"/>
                </a:solidFill>
                <a:latin typeface="Verdana" panose="020B0604030504040204" pitchFamily="34" charset="0"/>
              </a:defRPr>
            </a:lvl3pPr>
            <a:lvl4pPr algn="l">
              <a:defRPr sz="4100">
                <a:solidFill>
                  <a:schemeClr val="tx2"/>
                </a:solidFill>
                <a:latin typeface="Verdana" panose="020B0604030504040204" pitchFamily="34" charset="0"/>
              </a:defRPr>
            </a:lvl4pPr>
            <a:lvl5pPr algn="l">
              <a:defRPr sz="4100">
                <a:solidFill>
                  <a:schemeClr val="tx2"/>
                </a:solidFill>
                <a:latin typeface="Verdana" panose="020B0604030504040204" pitchFamily="34" charset="0"/>
              </a:defRPr>
            </a:lvl5pPr>
            <a:lvl6pPr marL="457200" fontAlgn="base">
              <a:spcBef>
                <a:spcPct val="0"/>
              </a:spcBef>
              <a:spcAft>
                <a:spcPct val="0"/>
              </a:spcAft>
              <a:defRPr sz="4100">
                <a:solidFill>
                  <a:schemeClr val="tx2"/>
                </a:solidFill>
                <a:latin typeface="Verdana" panose="020B0604030504040204" pitchFamily="34" charset="0"/>
              </a:defRPr>
            </a:lvl6pPr>
            <a:lvl7pPr marL="914400" fontAlgn="base">
              <a:spcBef>
                <a:spcPct val="0"/>
              </a:spcBef>
              <a:spcAft>
                <a:spcPct val="0"/>
              </a:spcAft>
              <a:defRPr sz="4100">
                <a:solidFill>
                  <a:schemeClr val="tx2"/>
                </a:solidFill>
                <a:latin typeface="Verdana" panose="020B0604030504040204" pitchFamily="34" charset="0"/>
              </a:defRPr>
            </a:lvl7pPr>
            <a:lvl8pPr marL="1371600" fontAlgn="base">
              <a:spcBef>
                <a:spcPct val="0"/>
              </a:spcBef>
              <a:spcAft>
                <a:spcPct val="0"/>
              </a:spcAft>
              <a:defRPr sz="4100">
                <a:solidFill>
                  <a:schemeClr val="tx2"/>
                </a:solidFill>
                <a:latin typeface="Verdana" panose="020B0604030504040204" pitchFamily="34" charset="0"/>
              </a:defRPr>
            </a:lvl8pPr>
            <a:lvl9pPr marL="1828800" fontAlgn="base">
              <a:spcBef>
                <a:spcPct val="0"/>
              </a:spcBef>
              <a:spcAft>
                <a:spcPct val="0"/>
              </a:spcAft>
              <a:defRPr sz="4100">
                <a:solidFill>
                  <a:schemeClr val="tx2"/>
                </a:solidFill>
                <a:latin typeface="Verdana" panose="020B0604030504040204" pitchFamily="34" charset="0"/>
              </a:defRPr>
            </a:lvl9pPr>
          </a:lstStyle>
          <a:p>
            <a:endParaRPr lang="pt-BR" altLang="pt-BR" i="0" baseline="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36.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emec@fipe.org.br"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943650" y="2747250"/>
            <a:ext cx="7642350" cy="10732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endParaRPr lang="pt-BR" sz="1350" spc="-1" dirty="0">
              <a:latin typeface="Arial"/>
            </a:endParaRPr>
          </a:p>
          <a:p>
            <a:pPr algn="just">
              <a:lnSpc>
                <a:spcPct val="100000"/>
              </a:lnSpc>
            </a:pPr>
            <a:r>
              <a:rPr lang="pt-BR" sz="2400" b="1" spc="-1" dirty="0">
                <a:solidFill>
                  <a:srgbClr val="000000"/>
                </a:solidFill>
                <a:latin typeface="Calibri"/>
              </a:rPr>
              <a:t>	</a:t>
            </a:r>
            <a:endParaRPr lang="pt-BR" sz="2400" spc="-1" dirty="0">
              <a:latin typeface="Arial"/>
            </a:endParaRPr>
          </a:p>
          <a:p>
            <a:pPr algn="just">
              <a:lnSpc>
                <a:spcPct val="100000"/>
              </a:lnSpc>
            </a:pPr>
            <a:r>
              <a:rPr lang="pt-BR" sz="2400" b="1" spc="-1" dirty="0">
                <a:solidFill>
                  <a:srgbClr val="000000"/>
                </a:solidFill>
                <a:latin typeface="Calibri"/>
              </a:rPr>
              <a:t>	</a:t>
            </a:r>
            <a:endParaRPr lang="pt-BR" sz="2400" spc="-1" dirty="0">
              <a:latin typeface="Arial"/>
            </a:endParaRPr>
          </a:p>
        </p:txBody>
      </p:sp>
      <p:sp>
        <p:nvSpPr>
          <p:cNvPr id="288" name="CustomShape 2"/>
          <p:cNvSpPr/>
          <p:nvPr/>
        </p:nvSpPr>
        <p:spPr>
          <a:xfrm>
            <a:off x="2843809" y="6093296"/>
            <a:ext cx="2231646" cy="342090"/>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lstStyle/>
          <a:p>
            <a:pPr>
              <a:lnSpc>
                <a:spcPct val="100000"/>
              </a:lnSpc>
            </a:pPr>
            <a:r>
              <a:rPr lang="pt-BR" sz="2000" b="1" spc="-1" dirty="0">
                <a:solidFill>
                  <a:schemeClr val="tx2"/>
                </a:solidFill>
                <a:latin typeface="Verdana" panose="020B0604030504040204" pitchFamily="34" charset="0"/>
                <a:ea typeface="Verdana" panose="020B0604030504040204" pitchFamily="34" charset="0"/>
              </a:rPr>
              <a:t>Janeiro </a:t>
            </a:r>
            <a:r>
              <a:rPr lang="pt-BR" sz="2000" b="1" i="0" spc="-1" dirty="0">
                <a:solidFill>
                  <a:schemeClr val="tx2"/>
                </a:solidFill>
                <a:latin typeface="Verdana" panose="020B0604030504040204" pitchFamily="34" charset="0"/>
                <a:ea typeface="Verdana" panose="020B0604030504040204" pitchFamily="34" charset="0"/>
              </a:rPr>
              <a:t>2022</a:t>
            </a:r>
          </a:p>
        </p:txBody>
      </p:sp>
      <p:sp>
        <p:nvSpPr>
          <p:cNvPr id="289" name="CustomShape 3"/>
          <p:cNvSpPr/>
          <p:nvPr/>
        </p:nvSpPr>
        <p:spPr>
          <a:xfrm>
            <a:off x="517545" y="2077457"/>
            <a:ext cx="8108910" cy="15300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pt-BR" sz="2400" b="1" spc="-1" dirty="0">
                <a:solidFill>
                  <a:srgbClr val="000000"/>
                </a:solidFill>
                <a:latin typeface="Calibri"/>
              </a:rPr>
              <a:t>			</a:t>
            </a:r>
            <a:endParaRPr lang="pt-BR" sz="2400" spc="-1" dirty="0">
              <a:latin typeface="Arial"/>
            </a:endParaRPr>
          </a:p>
          <a:p>
            <a:pPr algn="just" fontAlgn="base">
              <a:lnSpc>
                <a:spcPct val="115000"/>
              </a:lnSpc>
              <a:spcBef>
                <a:spcPct val="40000"/>
              </a:spcBef>
              <a:spcAft>
                <a:spcPct val="0"/>
              </a:spcAft>
            </a:pPr>
            <a:r>
              <a:rPr lang="pt-BR" sz="3600" i="0" dirty="0">
                <a:solidFill>
                  <a:schemeClr val="tx2"/>
                </a:solidFill>
                <a:latin typeface="Verdana" panose="020B0604030504040204" pitchFamily="34" charset="0"/>
                <a:ea typeface="+mj-ea"/>
                <a:cs typeface="+mj-cs"/>
              </a:rPr>
              <a:t>FINANCIAMENTO DE TODAS AS EMPRESAS NÃO FINANCEIRAS </a:t>
            </a:r>
          </a:p>
          <a:p>
            <a:pPr>
              <a:lnSpc>
                <a:spcPct val="100000"/>
              </a:lnSpc>
            </a:pPr>
            <a:r>
              <a:rPr lang="pt-BR" sz="2400" b="1" spc="-1" dirty="0">
                <a:solidFill>
                  <a:srgbClr val="000000"/>
                </a:solidFill>
                <a:latin typeface="Calibri"/>
              </a:rPr>
              <a:t> </a:t>
            </a:r>
            <a:endParaRPr lang="pt-BR" sz="2400" spc="-1" dirty="0">
              <a:latin typeface="Arial"/>
            </a:endParaRPr>
          </a:p>
        </p:txBody>
      </p:sp>
      <p:sp>
        <p:nvSpPr>
          <p:cNvPr id="290" name="CustomShape 4"/>
          <p:cNvSpPr/>
          <p:nvPr/>
        </p:nvSpPr>
        <p:spPr>
          <a:xfrm>
            <a:off x="912870" y="5194530"/>
            <a:ext cx="174690" cy="273510"/>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lstStyle/>
          <a:p>
            <a:pPr>
              <a:lnSpc>
                <a:spcPct val="100000"/>
              </a:lnSpc>
            </a:pPr>
            <a:r>
              <a:rPr lang="pt-BR" sz="1350" b="1" spc="-1" dirty="0">
                <a:solidFill>
                  <a:srgbClr val="000000"/>
                </a:solidFill>
                <a:latin typeface="Calibri"/>
              </a:rPr>
              <a:t> </a:t>
            </a:r>
            <a:endParaRPr lang="pt-BR" sz="1350" spc="-1" dirty="0">
              <a:latin typeface="Arial"/>
            </a:endParaRPr>
          </a:p>
        </p:txBody>
      </p:sp>
      <p:pic>
        <p:nvPicPr>
          <p:cNvPr id="291" name="Imagem 7"/>
          <p:cNvPicPr/>
          <p:nvPr/>
        </p:nvPicPr>
        <p:blipFill rotWithShape="1">
          <a:blip r:embed="rId2"/>
          <a:srcRect r="46716"/>
          <a:stretch/>
        </p:blipFill>
        <p:spPr>
          <a:xfrm>
            <a:off x="7092280" y="88951"/>
            <a:ext cx="1693032" cy="928961"/>
          </a:xfrm>
          <a:prstGeom prst="rect">
            <a:avLst/>
          </a:prstGeom>
          <a:ln>
            <a:noFill/>
          </a:ln>
        </p:spPr>
      </p:pic>
      <p:pic>
        <p:nvPicPr>
          <p:cNvPr id="7" name="Picture 20" descr="Fipe_cor">
            <a:extLst>
              <a:ext uri="{FF2B5EF4-FFF2-40B4-BE49-F238E27FC236}">
                <a16:creationId xmlns:a16="http://schemas.microsoft.com/office/drawing/2014/main" id="{8B98ACAA-052D-47B3-BFF8-0C33D185DB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61828" y="134927"/>
            <a:ext cx="972740" cy="83701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342C5C66-91E0-4223-87B8-6A3FFAA76DB8}"/>
              </a:ext>
            </a:extLst>
          </p:cNvPr>
          <p:cNvSpPr/>
          <p:nvPr/>
        </p:nvSpPr>
        <p:spPr>
          <a:xfrm>
            <a:off x="2957290" y="150613"/>
            <a:ext cx="2412268" cy="512961"/>
          </a:xfrm>
          <a:prstGeom prst="rect">
            <a:avLst/>
          </a:prstGeom>
        </p:spPr>
        <p:txBody>
          <a:bodyPr wrap="square">
            <a:spAutoFit/>
          </a:bodyPr>
          <a:lstStyle/>
          <a:p>
            <a:r>
              <a:rPr lang="pt-BR" sz="4100" dirty="0">
                <a:solidFill>
                  <a:schemeClr val="tx2"/>
                </a:solidFill>
                <a:ea typeface="+mj-ea"/>
                <a:cs typeface="+mj-cs"/>
              </a:rPr>
              <a:t>Produto 3.4</a:t>
            </a:r>
          </a:p>
        </p:txBody>
      </p:sp>
      <p:sp>
        <p:nvSpPr>
          <p:cNvPr id="9"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81328"/>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dirty="0"/>
              <a:t>Fipe - Fundação Instituto de Pesquisas Econômicas</a:t>
            </a:r>
          </a:p>
        </p:txBody>
      </p:sp>
      <p:sp>
        <p:nvSpPr>
          <p:cNvPr id="10"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384503"/>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a:t>
            </a:fld>
            <a:endParaRPr lang="pt-BR" altLang="pt-B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531295C-BD42-4EB8-AA0E-C8E47533825A}"/>
              </a:ext>
            </a:extLst>
          </p:cNvPr>
          <p:cNvSpPr txBox="1"/>
          <p:nvPr/>
        </p:nvSpPr>
        <p:spPr>
          <a:xfrm>
            <a:off x="167095" y="60789"/>
            <a:ext cx="7992888" cy="338554"/>
          </a:xfrm>
          <a:prstGeom prst="rect">
            <a:avLst/>
          </a:prstGeom>
          <a:noFill/>
        </p:spPr>
        <p:txBody>
          <a:bodyPr wrap="square" rtlCol="0">
            <a:spAutoFit/>
          </a:bodyPr>
          <a:lstStyle/>
          <a:p>
            <a:pPr algn="just"/>
            <a:r>
              <a:rPr lang="pt-BR" sz="2400" i="0" dirty="0"/>
              <a:t>Captação bancária cai desde março 2021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40087" y="6487459"/>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10</a:t>
            </a:fld>
            <a:endParaRPr lang="pt-BR" altLang="pt-BR"/>
          </a:p>
        </p:txBody>
      </p:sp>
      <p:sp>
        <p:nvSpPr>
          <p:cNvPr id="8" name="Retângulo 7">
            <a:extLst>
              <a:ext uri="{FF2B5EF4-FFF2-40B4-BE49-F238E27FC236}">
                <a16:creationId xmlns:a16="http://schemas.microsoft.com/office/drawing/2014/main" id="{8C844F9E-5E51-47A9-9CCD-DD40C37763DF}"/>
              </a:ext>
            </a:extLst>
          </p:cNvPr>
          <p:cNvSpPr/>
          <p:nvPr/>
        </p:nvSpPr>
        <p:spPr>
          <a:xfrm>
            <a:off x="898572" y="6237279"/>
            <a:ext cx="7632848" cy="235962"/>
          </a:xfrm>
          <a:prstGeom prst="rect">
            <a:avLst/>
          </a:prstGeom>
        </p:spPr>
        <p:txBody>
          <a:bodyPr wrap="square">
            <a:spAutoFit/>
          </a:bodyPr>
          <a:lstStyle/>
          <a:p>
            <a:pPr algn="l"/>
            <a:r>
              <a:rPr lang="pt-BR" sz="1400" i="0" dirty="0">
                <a:latin typeface="+mn-lt"/>
              </a:rPr>
              <a:t>Fonte: Contas Financeiras CEMEC (BACEN, ANBIMA, CVM, B3 e Demonstrativos Financeiros de Entidades Não Financeiras)</a:t>
            </a:r>
          </a:p>
        </p:txBody>
      </p:sp>
      <p:pic>
        <p:nvPicPr>
          <p:cNvPr id="3" name="Imagem 2">
            <a:extLst>
              <a:ext uri="{FF2B5EF4-FFF2-40B4-BE49-F238E27FC236}">
                <a16:creationId xmlns:a16="http://schemas.microsoft.com/office/drawing/2014/main" id="{7279B5BD-D492-4174-BE66-83D637AF5685}"/>
              </a:ext>
            </a:extLst>
          </p:cNvPr>
          <p:cNvPicPr>
            <a:picLocks noChangeAspect="1"/>
          </p:cNvPicPr>
          <p:nvPr/>
        </p:nvPicPr>
        <p:blipFill>
          <a:blip r:embed="rId2"/>
          <a:stretch>
            <a:fillRect/>
          </a:stretch>
        </p:blipFill>
        <p:spPr>
          <a:xfrm>
            <a:off x="466896" y="1121849"/>
            <a:ext cx="8245428" cy="5141023"/>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FAC2A757-3155-4F96-8D66-72F45760EB53}"/>
              </a:ext>
            </a:extLst>
          </p:cNvPr>
          <p:cNvSpPr/>
          <p:nvPr/>
        </p:nvSpPr>
        <p:spPr>
          <a:xfrm>
            <a:off x="899592" y="6309320"/>
            <a:ext cx="7632848" cy="235962"/>
          </a:xfrm>
          <a:prstGeom prst="rect">
            <a:avLst/>
          </a:prstGeom>
        </p:spPr>
        <p:txBody>
          <a:bodyPr wrap="square">
            <a:spAutoFit/>
          </a:bodyPr>
          <a:lstStyle/>
          <a:p>
            <a:pPr algn="l"/>
            <a:r>
              <a:rPr lang="pt-BR" sz="1400" i="0" dirty="0">
                <a:latin typeface="+mn-lt"/>
              </a:rPr>
              <a:t>Fonte: Contas Financeiras CEMEC (BACEN, ANBIMA, CVM, B3 e Demonstrativos Financeiros de Entidades Não Financeiras)</a:t>
            </a:r>
          </a:p>
        </p:txBody>
      </p:sp>
      <p:sp>
        <p:nvSpPr>
          <p:cNvPr id="5" name="CaixaDeTexto 4">
            <a:extLst>
              <a:ext uri="{FF2B5EF4-FFF2-40B4-BE49-F238E27FC236}">
                <a16:creationId xmlns:a16="http://schemas.microsoft.com/office/drawing/2014/main" id="{4487CD89-B97B-423E-903B-665A28890F67}"/>
              </a:ext>
            </a:extLst>
          </p:cNvPr>
          <p:cNvSpPr txBox="1"/>
          <p:nvPr/>
        </p:nvSpPr>
        <p:spPr>
          <a:xfrm>
            <a:off x="227309" y="205923"/>
            <a:ext cx="8689382" cy="584775"/>
          </a:xfrm>
          <a:prstGeom prst="rect">
            <a:avLst/>
          </a:prstGeom>
          <a:noFill/>
        </p:spPr>
        <p:txBody>
          <a:bodyPr wrap="square" rtlCol="0">
            <a:spAutoFit/>
          </a:bodyPr>
          <a:lstStyle/>
          <a:p>
            <a:pPr algn="just"/>
            <a:r>
              <a:rPr lang="pt-BR" sz="2400" i="0" dirty="0"/>
              <a:t>No curto prazo, últimos 3 meses terminados em novembro/2021, a captação líquida internacional é negativa.</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511180"/>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514355"/>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11</a:t>
            </a:fld>
            <a:endParaRPr lang="pt-BR" altLang="pt-BR"/>
          </a:p>
        </p:txBody>
      </p:sp>
      <p:pic>
        <p:nvPicPr>
          <p:cNvPr id="2" name="Imagem 1">
            <a:extLst>
              <a:ext uri="{FF2B5EF4-FFF2-40B4-BE49-F238E27FC236}">
                <a16:creationId xmlns:a16="http://schemas.microsoft.com/office/drawing/2014/main" id="{18F51EC9-2B42-4C76-A2F2-06F84470A142}"/>
              </a:ext>
            </a:extLst>
          </p:cNvPr>
          <p:cNvPicPr>
            <a:picLocks noChangeAspect="1"/>
          </p:cNvPicPr>
          <p:nvPr/>
        </p:nvPicPr>
        <p:blipFill>
          <a:blip r:embed="rId2"/>
          <a:stretch>
            <a:fillRect/>
          </a:stretch>
        </p:blipFill>
        <p:spPr>
          <a:xfrm>
            <a:off x="557808" y="1289336"/>
            <a:ext cx="8028384" cy="5005696"/>
          </a:xfrm>
          <a:prstGeom prst="rect">
            <a:avLst/>
          </a:prstGeom>
        </p:spPr>
      </p:pic>
    </p:spTree>
    <p:extLst>
      <p:ext uri="{BB962C8B-B14F-4D97-AF65-F5344CB8AC3E}">
        <p14:creationId xmlns:p14="http://schemas.microsoft.com/office/powerpoint/2010/main" val="279486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Shape 1"/>
          <p:cNvSpPr txBox="1"/>
          <p:nvPr/>
        </p:nvSpPr>
        <p:spPr>
          <a:xfrm>
            <a:off x="628560" y="1131030"/>
            <a:ext cx="7886430" cy="993870"/>
          </a:xfrm>
          <a:prstGeom prst="rect">
            <a:avLst/>
          </a:prstGeom>
          <a:noFill/>
          <a:ln>
            <a:noFill/>
          </a:ln>
        </p:spPr>
        <p:txBody>
          <a:bodyPr anchor="ctr"/>
          <a:lstStyle/>
          <a:p>
            <a:pPr algn="l" defTabSz="685800" fontAlgn="auto">
              <a:spcBef>
                <a:spcPts val="0"/>
              </a:spcBef>
              <a:spcAft>
                <a:spcPts val="0"/>
              </a:spcAft>
              <a:defRPr/>
            </a:pPr>
            <a:endParaRPr lang="pt-BR" sz="1350" i="0" spc="-1" baseline="0">
              <a:solidFill>
                <a:srgbClr val="000000"/>
              </a:solidFill>
              <a:latin typeface="Calibri"/>
            </a:endParaRPr>
          </a:p>
        </p:txBody>
      </p:sp>
      <p:sp>
        <p:nvSpPr>
          <p:cNvPr id="337" name="TextShape 2"/>
          <p:cNvSpPr txBox="1"/>
          <p:nvPr/>
        </p:nvSpPr>
        <p:spPr>
          <a:xfrm>
            <a:off x="628560" y="2226420"/>
            <a:ext cx="7886430" cy="3263220"/>
          </a:xfrm>
          <a:prstGeom prst="rect">
            <a:avLst/>
          </a:prstGeom>
          <a:noFill/>
          <a:ln>
            <a:noFill/>
          </a:ln>
        </p:spPr>
        <p:txBody>
          <a:bodyPr/>
          <a:lstStyle/>
          <a:p>
            <a:pPr algn="l" defTabSz="685800" fontAlgn="auto">
              <a:lnSpc>
                <a:spcPct val="90000"/>
              </a:lnSpc>
              <a:spcBef>
                <a:spcPts val="751"/>
              </a:spcBef>
              <a:spcAft>
                <a:spcPts val="0"/>
              </a:spcAft>
              <a:defRPr/>
            </a:pPr>
            <a:endParaRPr lang="pt-BR" sz="2100" i="0" spc="-1" baseline="0" dirty="0">
              <a:solidFill>
                <a:srgbClr val="000000"/>
              </a:solidFill>
              <a:latin typeface="Calibri"/>
            </a:endParaRPr>
          </a:p>
          <a:p>
            <a:pPr algn="l" defTabSz="685800" fontAlgn="auto">
              <a:lnSpc>
                <a:spcPct val="90000"/>
              </a:lnSpc>
              <a:spcBef>
                <a:spcPts val="751"/>
              </a:spcBef>
              <a:spcAft>
                <a:spcPts val="0"/>
              </a:spcAft>
              <a:defRPr/>
            </a:pPr>
            <a:endParaRPr lang="pt-BR" sz="2100" i="0" spc="-1" baseline="0" dirty="0">
              <a:solidFill>
                <a:srgbClr val="000000"/>
              </a:solidFill>
              <a:latin typeface="Calibri"/>
            </a:endParaRPr>
          </a:p>
          <a:p>
            <a:pPr algn="l" defTabSz="685800" fontAlgn="auto">
              <a:lnSpc>
                <a:spcPct val="90000"/>
              </a:lnSpc>
              <a:spcBef>
                <a:spcPts val="751"/>
              </a:spcBef>
              <a:spcAft>
                <a:spcPts val="0"/>
              </a:spcAft>
              <a:defRPr/>
            </a:pPr>
            <a:endParaRPr lang="pt-BR" sz="2100" i="0" spc="-1" baseline="0" dirty="0">
              <a:solidFill>
                <a:srgbClr val="000000"/>
              </a:solidFill>
              <a:latin typeface="Calibri"/>
            </a:endParaRPr>
          </a:p>
          <a:p>
            <a:pPr algn="ctr" defTabSz="685800">
              <a:lnSpc>
                <a:spcPct val="90000"/>
              </a:lnSpc>
              <a:defRPr/>
            </a:pPr>
            <a:r>
              <a:rPr lang="pt-BR" sz="3200" dirty="0">
                <a:solidFill>
                  <a:srgbClr val="003399"/>
                </a:solidFill>
                <a:latin typeface="Verdana Pro" panose="020B0604020202020204" pitchFamily="34" charset="0"/>
                <a:ea typeface="+mj-ea"/>
                <a:cs typeface="+mj-cs"/>
              </a:rPr>
              <a:t>3. Taxas Anuais de Variação dos saldos  das fontes de recursos  do exigível  financeiro  </a:t>
            </a:r>
          </a:p>
          <a:p>
            <a:pPr algn="l" defTabSz="685800" fontAlgn="auto">
              <a:lnSpc>
                <a:spcPct val="90000"/>
              </a:lnSpc>
              <a:spcBef>
                <a:spcPts val="751"/>
              </a:spcBef>
              <a:spcAft>
                <a:spcPts val="0"/>
              </a:spcAft>
              <a:defRPr/>
            </a:pPr>
            <a:endParaRPr lang="pt-BR" sz="2400" i="0" spc="-1" baseline="0" dirty="0">
              <a:solidFill>
                <a:srgbClr val="000000"/>
              </a:solidFill>
              <a:latin typeface="Calibri"/>
            </a:endParaRP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12</a:t>
            </a:fld>
            <a:endParaRPr lang="pt-BR" altLang="pt-BR"/>
          </a:p>
        </p:txBody>
      </p:sp>
    </p:spTree>
    <p:extLst>
      <p:ext uri="{BB962C8B-B14F-4D97-AF65-F5344CB8AC3E}">
        <p14:creationId xmlns:p14="http://schemas.microsoft.com/office/powerpoint/2010/main" val="383703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2701730-598A-490B-ABD8-D0CEB1BDE50D}"/>
              </a:ext>
            </a:extLst>
          </p:cNvPr>
          <p:cNvSpPr txBox="1"/>
          <p:nvPr/>
        </p:nvSpPr>
        <p:spPr>
          <a:xfrm>
            <a:off x="229554" y="225708"/>
            <a:ext cx="8890309" cy="318036"/>
          </a:xfrm>
          <a:prstGeom prst="rect">
            <a:avLst/>
          </a:prstGeom>
          <a:noFill/>
        </p:spPr>
        <p:txBody>
          <a:bodyPr wrap="square" rtlCol="0">
            <a:spAutoFit/>
          </a:bodyPr>
          <a:lstStyle/>
          <a:p>
            <a:pPr algn="just"/>
            <a:r>
              <a:rPr lang="pt-BR" sz="2200" dirty="0"/>
              <a:t>Em novembro/2021 a taxa de variação anual da captação externa em dólar é positiva.</a:t>
            </a:r>
          </a:p>
        </p:txBody>
      </p:sp>
      <p:sp>
        <p:nvSpPr>
          <p:cNvPr id="5" name="Retângulo 4">
            <a:extLst>
              <a:ext uri="{FF2B5EF4-FFF2-40B4-BE49-F238E27FC236}">
                <a16:creationId xmlns:a16="http://schemas.microsoft.com/office/drawing/2014/main" id="{F03816FD-CC67-4BBC-82C9-C8C53371741E}"/>
              </a:ext>
            </a:extLst>
          </p:cNvPr>
          <p:cNvSpPr/>
          <p:nvPr/>
        </p:nvSpPr>
        <p:spPr>
          <a:xfrm>
            <a:off x="1043608" y="6237312"/>
            <a:ext cx="7679464"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453460"/>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dirty="0"/>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53336"/>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13</a:t>
            </a:fld>
            <a:endParaRPr lang="pt-BR" altLang="pt-BR"/>
          </a:p>
        </p:txBody>
      </p:sp>
      <p:pic>
        <p:nvPicPr>
          <p:cNvPr id="3" name="Imagem 2">
            <a:extLst>
              <a:ext uri="{FF2B5EF4-FFF2-40B4-BE49-F238E27FC236}">
                <a16:creationId xmlns:a16="http://schemas.microsoft.com/office/drawing/2014/main" id="{53BEB98C-5F93-4534-9A08-BE5B40C8BDE6}"/>
              </a:ext>
            </a:extLst>
          </p:cNvPr>
          <p:cNvPicPr>
            <a:picLocks noChangeAspect="1"/>
          </p:cNvPicPr>
          <p:nvPr/>
        </p:nvPicPr>
        <p:blipFill>
          <a:blip r:embed="rId2"/>
          <a:stretch>
            <a:fillRect/>
          </a:stretch>
        </p:blipFill>
        <p:spPr>
          <a:xfrm>
            <a:off x="557746" y="1129067"/>
            <a:ext cx="8244408" cy="5140387"/>
          </a:xfrm>
          <a:prstGeom prst="rect">
            <a:avLst/>
          </a:prstGeom>
        </p:spPr>
      </p:pic>
    </p:spTree>
    <p:extLst>
      <p:ext uri="{BB962C8B-B14F-4D97-AF65-F5344CB8AC3E}">
        <p14:creationId xmlns:p14="http://schemas.microsoft.com/office/powerpoint/2010/main" val="359927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B25586C-9411-4098-8D1B-FADA06FA3FE1}"/>
              </a:ext>
            </a:extLst>
          </p:cNvPr>
          <p:cNvSpPr txBox="1"/>
          <p:nvPr/>
        </p:nvSpPr>
        <p:spPr>
          <a:xfrm>
            <a:off x="200463" y="95866"/>
            <a:ext cx="8470463" cy="584775"/>
          </a:xfrm>
          <a:prstGeom prst="rect">
            <a:avLst/>
          </a:prstGeom>
          <a:noFill/>
        </p:spPr>
        <p:txBody>
          <a:bodyPr wrap="square" rtlCol="0">
            <a:spAutoFit/>
          </a:bodyPr>
          <a:lstStyle/>
          <a:p>
            <a:pPr algn="just"/>
            <a:r>
              <a:rPr lang="pt-BR" sz="2400" dirty="0"/>
              <a:t>Em novembro de 2021  a variação positiva do saldo de dívida em moeda estrangeira  resulta da dívida externa.</a:t>
            </a:r>
          </a:p>
        </p:txBody>
      </p:sp>
      <p:sp>
        <p:nvSpPr>
          <p:cNvPr id="4" name="Retângulo 3">
            <a:extLst>
              <a:ext uri="{FF2B5EF4-FFF2-40B4-BE49-F238E27FC236}">
                <a16:creationId xmlns:a16="http://schemas.microsoft.com/office/drawing/2014/main" id="{BFDEA85B-682C-4D2E-98AD-1F326108737E}"/>
              </a:ext>
            </a:extLst>
          </p:cNvPr>
          <p:cNvSpPr/>
          <p:nvPr/>
        </p:nvSpPr>
        <p:spPr>
          <a:xfrm>
            <a:off x="1070090" y="6165304"/>
            <a:ext cx="7534357"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14</a:t>
            </a:fld>
            <a:endParaRPr lang="pt-BR" altLang="pt-BR"/>
          </a:p>
        </p:txBody>
      </p:sp>
      <p:pic>
        <p:nvPicPr>
          <p:cNvPr id="5" name="Imagem 4">
            <a:extLst>
              <a:ext uri="{FF2B5EF4-FFF2-40B4-BE49-F238E27FC236}">
                <a16:creationId xmlns:a16="http://schemas.microsoft.com/office/drawing/2014/main" id="{4A1631AB-D63E-4E45-BF90-404F61323D57}"/>
              </a:ext>
            </a:extLst>
          </p:cNvPr>
          <p:cNvPicPr>
            <a:picLocks noChangeAspect="1"/>
          </p:cNvPicPr>
          <p:nvPr/>
        </p:nvPicPr>
        <p:blipFill>
          <a:blip r:embed="rId2"/>
          <a:stretch>
            <a:fillRect/>
          </a:stretch>
        </p:blipFill>
        <p:spPr>
          <a:xfrm>
            <a:off x="457506" y="1204505"/>
            <a:ext cx="7956376" cy="4960799"/>
          </a:xfrm>
          <a:prstGeom prst="rect">
            <a:avLst/>
          </a:prstGeom>
        </p:spPr>
      </p:pic>
    </p:spTree>
    <p:extLst>
      <p:ext uri="{BB962C8B-B14F-4D97-AF65-F5344CB8AC3E}">
        <p14:creationId xmlns:p14="http://schemas.microsoft.com/office/powerpoint/2010/main" val="190778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EC6AF1-32F9-44D3-9C5C-4E5F3CAE004F}"/>
              </a:ext>
            </a:extLst>
          </p:cNvPr>
          <p:cNvSpPr txBox="1"/>
          <p:nvPr/>
        </p:nvSpPr>
        <p:spPr>
          <a:xfrm>
            <a:off x="483460" y="29771"/>
            <a:ext cx="8203339" cy="584775"/>
          </a:xfrm>
          <a:prstGeom prst="rect">
            <a:avLst/>
          </a:prstGeom>
          <a:noFill/>
        </p:spPr>
        <p:txBody>
          <a:bodyPr wrap="square" rtlCol="0">
            <a:spAutoFit/>
          </a:bodyPr>
          <a:lstStyle/>
          <a:p>
            <a:pPr algn="just"/>
            <a:r>
              <a:rPr lang="pt-BR" sz="2400" dirty="0"/>
              <a:t>No mercado doméstico, mercado de capitais lidera as taxas anuais de variação.</a:t>
            </a:r>
          </a:p>
        </p:txBody>
      </p:sp>
      <p:sp>
        <p:nvSpPr>
          <p:cNvPr id="5" name="Retângulo 4">
            <a:extLst>
              <a:ext uri="{FF2B5EF4-FFF2-40B4-BE49-F238E27FC236}">
                <a16:creationId xmlns:a16="http://schemas.microsoft.com/office/drawing/2014/main" id="{793FA5FE-95CB-4EE0-AB4D-B6FCE6728DD2}"/>
              </a:ext>
            </a:extLst>
          </p:cNvPr>
          <p:cNvSpPr/>
          <p:nvPr/>
        </p:nvSpPr>
        <p:spPr>
          <a:xfrm>
            <a:off x="1053951" y="6161663"/>
            <a:ext cx="7632848"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15</a:t>
            </a:fld>
            <a:endParaRPr lang="pt-BR" altLang="pt-BR"/>
          </a:p>
        </p:txBody>
      </p:sp>
      <p:pic>
        <p:nvPicPr>
          <p:cNvPr id="3" name="Imagem 2">
            <a:extLst>
              <a:ext uri="{FF2B5EF4-FFF2-40B4-BE49-F238E27FC236}">
                <a16:creationId xmlns:a16="http://schemas.microsoft.com/office/drawing/2014/main" id="{D165FAF8-FADC-4CCF-BA0C-CB832A230B26}"/>
              </a:ext>
            </a:extLst>
          </p:cNvPr>
          <p:cNvPicPr>
            <a:picLocks noChangeAspect="1"/>
          </p:cNvPicPr>
          <p:nvPr/>
        </p:nvPicPr>
        <p:blipFill>
          <a:blip r:embed="rId3"/>
          <a:stretch>
            <a:fillRect/>
          </a:stretch>
        </p:blipFill>
        <p:spPr>
          <a:xfrm>
            <a:off x="557808" y="1141183"/>
            <a:ext cx="8028384" cy="5005696"/>
          </a:xfrm>
          <a:prstGeom prst="rect">
            <a:avLst/>
          </a:prstGeom>
        </p:spPr>
      </p:pic>
    </p:spTree>
    <p:extLst>
      <p:ext uri="{BB962C8B-B14F-4D97-AF65-F5344CB8AC3E}">
        <p14:creationId xmlns:p14="http://schemas.microsoft.com/office/powerpoint/2010/main" val="46334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A02A635-C3CA-44E5-BCAD-D1E0F5CF2014}"/>
              </a:ext>
            </a:extLst>
          </p:cNvPr>
          <p:cNvSpPr txBox="1"/>
          <p:nvPr/>
        </p:nvSpPr>
        <p:spPr>
          <a:xfrm>
            <a:off x="899592" y="6282468"/>
            <a:ext cx="2110154" cy="235962"/>
          </a:xfrm>
          <a:prstGeom prst="rect">
            <a:avLst/>
          </a:prstGeom>
          <a:noFill/>
        </p:spPr>
        <p:txBody>
          <a:bodyPr wrap="square" rtlCol="0">
            <a:spAutoFit/>
          </a:bodyPr>
          <a:lstStyle/>
          <a:p>
            <a:pPr algn="l"/>
            <a:r>
              <a:rPr lang="pt-BR" sz="1400" dirty="0">
                <a:latin typeface="+mn-lt"/>
              </a:rPr>
              <a:t>Fonte: Bacen</a:t>
            </a:r>
          </a:p>
        </p:txBody>
      </p:sp>
      <p:sp>
        <p:nvSpPr>
          <p:cNvPr id="2" name="Título 1">
            <a:extLst>
              <a:ext uri="{FF2B5EF4-FFF2-40B4-BE49-F238E27FC236}">
                <a16:creationId xmlns:a16="http://schemas.microsoft.com/office/drawing/2014/main" id="{9474C309-2E08-4126-89C9-822AF817F255}"/>
              </a:ext>
            </a:extLst>
          </p:cNvPr>
          <p:cNvSpPr>
            <a:spLocks noGrp="1"/>
          </p:cNvSpPr>
          <p:nvPr>
            <p:ph type="title"/>
          </p:nvPr>
        </p:nvSpPr>
        <p:spPr>
          <a:xfrm>
            <a:off x="385144" y="13276"/>
            <a:ext cx="8136904" cy="993870"/>
          </a:xfrm>
        </p:spPr>
        <p:txBody>
          <a:bodyPr/>
          <a:lstStyle/>
          <a:p>
            <a:pPr algn="just">
              <a:lnSpc>
                <a:spcPct val="100000"/>
              </a:lnSpc>
            </a:pPr>
            <a:r>
              <a:rPr lang="pt-BR" sz="2400" i="1" baseline="-25000" dirty="0">
                <a:solidFill>
                  <a:schemeClr val="tx1"/>
                </a:solidFill>
                <a:latin typeface="Verdana" panose="020B0604030504040204" pitchFamily="34" charset="0"/>
                <a:ea typeface="+mn-ea"/>
                <a:cs typeface="+mn-cs"/>
              </a:rPr>
              <a:t>A partir de 06/2020 o crédito para as PME (ROL&lt;R$300MM) apresentou forte alta ; as grandes empresas  (ROL&gt;300MM) tiveram forte concessão de crédito desde 01/2020 e acumulam estoque maior que as PME.</a:t>
            </a:r>
          </a:p>
        </p:txBody>
      </p:sp>
      <p:sp>
        <p:nvSpPr>
          <p:cNvPr id="6" name="Rectangle 10">
            <a:extLst>
              <a:ext uri="{FF2B5EF4-FFF2-40B4-BE49-F238E27FC236}">
                <a16:creationId xmlns:a16="http://schemas.microsoft.com/office/drawing/2014/main" id="{74EDA947-23DA-4D9D-8CDA-B48FC11B177D}"/>
              </a:ext>
            </a:extLst>
          </p:cNvPr>
          <p:cNvSpPr txBox="1">
            <a:spLocks noChangeArrowheads="1"/>
          </p:cNvSpPr>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pt-BR"/>
            </a:defPPr>
            <a:lvl1pPr algn="r" rtl="0" fontAlgn="base">
              <a:spcBef>
                <a:spcPct val="0"/>
              </a:spcBef>
              <a:spcAft>
                <a:spcPct val="0"/>
              </a:spcAft>
              <a:defRPr sz="900" i="0" kern="1200" baseline="0">
                <a:solidFill>
                  <a:srgbClr val="003399"/>
                </a:solidFill>
                <a:latin typeface="Verdana" panose="020B0604030504040204" pitchFamily="34" charset="0"/>
                <a:ea typeface="MS PGothic" panose="020B0600070205080204" pitchFamily="34" charset="-128"/>
                <a:cs typeface="+mn-cs"/>
              </a:defRPr>
            </a:lvl1pPr>
            <a:lvl2pPr marL="457200" algn="r" rtl="0" fontAlgn="base">
              <a:spcBef>
                <a:spcPct val="0"/>
              </a:spcBef>
              <a:spcAft>
                <a:spcPct val="0"/>
              </a:spcAft>
              <a:defRPr i="1" kern="1200" baseline="-25000">
                <a:solidFill>
                  <a:schemeClr val="tx1"/>
                </a:solidFill>
                <a:latin typeface="Verdana" panose="020B0604030504040204" pitchFamily="34" charset="0"/>
                <a:ea typeface="+mn-ea"/>
                <a:cs typeface="+mn-cs"/>
              </a:defRPr>
            </a:lvl2pPr>
            <a:lvl3pPr marL="914400" algn="r" rtl="0" fontAlgn="base">
              <a:spcBef>
                <a:spcPct val="0"/>
              </a:spcBef>
              <a:spcAft>
                <a:spcPct val="0"/>
              </a:spcAft>
              <a:defRPr i="1" kern="1200" baseline="-25000">
                <a:solidFill>
                  <a:schemeClr val="tx1"/>
                </a:solidFill>
                <a:latin typeface="Verdana" panose="020B0604030504040204" pitchFamily="34" charset="0"/>
                <a:ea typeface="+mn-ea"/>
                <a:cs typeface="+mn-cs"/>
              </a:defRPr>
            </a:lvl3pPr>
            <a:lvl4pPr marL="1371600" algn="r" rtl="0" fontAlgn="base">
              <a:spcBef>
                <a:spcPct val="0"/>
              </a:spcBef>
              <a:spcAft>
                <a:spcPct val="0"/>
              </a:spcAft>
              <a:defRPr i="1" kern="1200" baseline="-25000">
                <a:solidFill>
                  <a:schemeClr val="tx1"/>
                </a:solidFill>
                <a:latin typeface="Verdana" panose="020B0604030504040204" pitchFamily="34" charset="0"/>
                <a:ea typeface="+mn-ea"/>
                <a:cs typeface="+mn-cs"/>
              </a:defRPr>
            </a:lvl4pPr>
            <a:lvl5pPr marL="1828800" algn="r" rtl="0" fontAlgn="base">
              <a:spcBef>
                <a:spcPct val="0"/>
              </a:spcBef>
              <a:spcAft>
                <a:spcPct val="0"/>
              </a:spcAft>
              <a:defRPr i="1" kern="1200" baseline="-25000">
                <a:solidFill>
                  <a:schemeClr val="tx1"/>
                </a:solidFill>
                <a:latin typeface="Verdana" panose="020B0604030504040204" pitchFamily="34" charset="0"/>
                <a:ea typeface="+mn-ea"/>
                <a:cs typeface="+mn-cs"/>
              </a:defRPr>
            </a:lvl5pPr>
            <a:lvl6pPr marL="2286000" algn="l" defTabSz="914400" rtl="0" eaLnBrk="1" latinLnBrk="0" hangingPunct="1">
              <a:defRPr i="1" kern="1200" baseline="-25000">
                <a:solidFill>
                  <a:schemeClr val="tx1"/>
                </a:solidFill>
                <a:latin typeface="Verdana" panose="020B0604030504040204" pitchFamily="34" charset="0"/>
                <a:ea typeface="+mn-ea"/>
                <a:cs typeface="+mn-cs"/>
              </a:defRPr>
            </a:lvl6pPr>
            <a:lvl7pPr marL="2743200" algn="l" defTabSz="914400" rtl="0" eaLnBrk="1" latinLnBrk="0" hangingPunct="1">
              <a:defRPr i="1" kern="1200" baseline="-25000">
                <a:solidFill>
                  <a:schemeClr val="tx1"/>
                </a:solidFill>
                <a:latin typeface="Verdana" panose="020B0604030504040204" pitchFamily="34" charset="0"/>
                <a:ea typeface="+mn-ea"/>
                <a:cs typeface="+mn-cs"/>
              </a:defRPr>
            </a:lvl7pPr>
            <a:lvl8pPr marL="3200400" algn="l" defTabSz="914400" rtl="0" eaLnBrk="1" latinLnBrk="0" hangingPunct="1">
              <a:defRPr i="1" kern="1200" baseline="-25000">
                <a:solidFill>
                  <a:schemeClr val="tx1"/>
                </a:solidFill>
                <a:latin typeface="Verdana" panose="020B0604030504040204" pitchFamily="34" charset="0"/>
                <a:ea typeface="+mn-ea"/>
                <a:cs typeface="+mn-cs"/>
              </a:defRPr>
            </a:lvl8pPr>
            <a:lvl9pPr marL="3657600" algn="l" defTabSz="914400" rtl="0" eaLnBrk="1" latinLnBrk="0" hangingPunct="1">
              <a:defRPr i="1" kern="1200" baseline="-25000">
                <a:solidFill>
                  <a:schemeClr val="tx1"/>
                </a:solidFill>
                <a:latin typeface="Verdana" panose="020B0604030504040204" pitchFamily="34" charset="0"/>
                <a:ea typeface="+mn-ea"/>
                <a:cs typeface="+mn-cs"/>
              </a:defRPr>
            </a:lvl9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txBox="1">
            <a:spLocks noChangeArrowheads="1"/>
          </p:cNvSpPr>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pt-BR"/>
            </a:defPPr>
            <a:lvl1pPr algn="r" rtl="0" fontAlgn="base">
              <a:spcBef>
                <a:spcPct val="0"/>
              </a:spcBef>
              <a:spcAft>
                <a:spcPct val="0"/>
              </a:spcAft>
              <a:defRPr sz="900" i="0" kern="1200" baseline="0">
                <a:solidFill>
                  <a:srgbClr val="003399"/>
                </a:solidFill>
                <a:latin typeface="Verdana" panose="020B0604030504040204" pitchFamily="34" charset="0"/>
                <a:ea typeface="+mn-ea"/>
                <a:cs typeface="+mn-cs"/>
              </a:defRPr>
            </a:lvl1pPr>
            <a:lvl2pPr marL="457200" algn="r" rtl="0" fontAlgn="base">
              <a:spcBef>
                <a:spcPct val="0"/>
              </a:spcBef>
              <a:spcAft>
                <a:spcPct val="0"/>
              </a:spcAft>
              <a:defRPr i="1" kern="1200" baseline="-25000">
                <a:solidFill>
                  <a:schemeClr val="tx1"/>
                </a:solidFill>
                <a:latin typeface="Verdana" panose="020B0604030504040204" pitchFamily="34" charset="0"/>
                <a:ea typeface="+mn-ea"/>
                <a:cs typeface="+mn-cs"/>
              </a:defRPr>
            </a:lvl2pPr>
            <a:lvl3pPr marL="914400" algn="r" rtl="0" fontAlgn="base">
              <a:spcBef>
                <a:spcPct val="0"/>
              </a:spcBef>
              <a:spcAft>
                <a:spcPct val="0"/>
              </a:spcAft>
              <a:defRPr i="1" kern="1200" baseline="-25000">
                <a:solidFill>
                  <a:schemeClr val="tx1"/>
                </a:solidFill>
                <a:latin typeface="Verdana" panose="020B0604030504040204" pitchFamily="34" charset="0"/>
                <a:ea typeface="+mn-ea"/>
                <a:cs typeface="+mn-cs"/>
              </a:defRPr>
            </a:lvl3pPr>
            <a:lvl4pPr marL="1371600" algn="r" rtl="0" fontAlgn="base">
              <a:spcBef>
                <a:spcPct val="0"/>
              </a:spcBef>
              <a:spcAft>
                <a:spcPct val="0"/>
              </a:spcAft>
              <a:defRPr i="1" kern="1200" baseline="-25000">
                <a:solidFill>
                  <a:schemeClr val="tx1"/>
                </a:solidFill>
                <a:latin typeface="Verdana" panose="020B0604030504040204" pitchFamily="34" charset="0"/>
                <a:ea typeface="+mn-ea"/>
                <a:cs typeface="+mn-cs"/>
              </a:defRPr>
            </a:lvl4pPr>
            <a:lvl5pPr marL="1828800" algn="r" rtl="0" fontAlgn="base">
              <a:spcBef>
                <a:spcPct val="0"/>
              </a:spcBef>
              <a:spcAft>
                <a:spcPct val="0"/>
              </a:spcAft>
              <a:defRPr i="1" kern="1200" baseline="-25000">
                <a:solidFill>
                  <a:schemeClr val="tx1"/>
                </a:solidFill>
                <a:latin typeface="Verdana" panose="020B0604030504040204" pitchFamily="34" charset="0"/>
                <a:ea typeface="+mn-ea"/>
                <a:cs typeface="+mn-cs"/>
              </a:defRPr>
            </a:lvl5pPr>
            <a:lvl6pPr marL="2286000" algn="l" defTabSz="914400" rtl="0" eaLnBrk="1" latinLnBrk="0" hangingPunct="1">
              <a:defRPr i="1" kern="1200" baseline="-25000">
                <a:solidFill>
                  <a:schemeClr val="tx1"/>
                </a:solidFill>
                <a:latin typeface="Verdana" panose="020B0604030504040204" pitchFamily="34" charset="0"/>
                <a:ea typeface="+mn-ea"/>
                <a:cs typeface="+mn-cs"/>
              </a:defRPr>
            </a:lvl6pPr>
            <a:lvl7pPr marL="2743200" algn="l" defTabSz="914400" rtl="0" eaLnBrk="1" latinLnBrk="0" hangingPunct="1">
              <a:defRPr i="1" kern="1200" baseline="-25000">
                <a:solidFill>
                  <a:schemeClr val="tx1"/>
                </a:solidFill>
                <a:latin typeface="Verdana" panose="020B0604030504040204" pitchFamily="34" charset="0"/>
                <a:ea typeface="+mn-ea"/>
                <a:cs typeface="+mn-cs"/>
              </a:defRPr>
            </a:lvl7pPr>
            <a:lvl8pPr marL="3200400" algn="l" defTabSz="914400" rtl="0" eaLnBrk="1" latinLnBrk="0" hangingPunct="1">
              <a:defRPr i="1" kern="1200" baseline="-25000">
                <a:solidFill>
                  <a:schemeClr val="tx1"/>
                </a:solidFill>
                <a:latin typeface="Verdana" panose="020B0604030504040204" pitchFamily="34" charset="0"/>
                <a:ea typeface="+mn-ea"/>
                <a:cs typeface="+mn-cs"/>
              </a:defRPr>
            </a:lvl8pPr>
            <a:lvl9pPr marL="3657600" algn="l" defTabSz="914400" rtl="0" eaLnBrk="1" latinLnBrk="0" hangingPunct="1">
              <a:defRPr i="1" kern="1200" baseline="-25000">
                <a:solidFill>
                  <a:schemeClr val="tx1"/>
                </a:solidFill>
                <a:latin typeface="Verdana" panose="020B0604030504040204" pitchFamily="34" charset="0"/>
                <a:ea typeface="+mn-ea"/>
                <a:cs typeface="+mn-cs"/>
              </a:defRPr>
            </a:lvl9pPr>
          </a:lstStyle>
          <a:p>
            <a:fld id="{2D48D69E-1A25-4172-B0F6-FA6CBADABEC0}" type="slidenum">
              <a:rPr lang="pt-BR" altLang="pt-BR" smtClean="0"/>
              <a:pPr/>
              <a:t>16</a:t>
            </a:fld>
            <a:endParaRPr lang="pt-BR" altLang="pt-BR"/>
          </a:p>
        </p:txBody>
      </p:sp>
      <p:pic>
        <p:nvPicPr>
          <p:cNvPr id="4" name="Imagem 3">
            <a:extLst>
              <a:ext uri="{FF2B5EF4-FFF2-40B4-BE49-F238E27FC236}">
                <a16:creationId xmlns:a16="http://schemas.microsoft.com/office/drawing/2014/main" id="{059C3947-9B4E-45FD-8510-8C117168A1C8}"/>
              </a:ext>
            </a:extLst>
          </p:cNvPr>
          <p:cNvPicPr>
            <a:picLocks noChangeAspect="1"/>
          </p:cNvPicPr>
          <p:nvPr/>
        </p:nvPicPr>
        <p:blipFill>
          <a:blip r:embed="rId2"/>
          <a:stretch>
            <a:fillRect/>
          </a:stretch>
        </p:blipFill>
        <p:spPr>
          <a:xfrm>
            <a:off x="468040" y="1154161"/>
            <a:ext cx="8244408" cy="5140387"/>
          </a:xfrm>
          <a:prstGeom prst="rect">
            <a:avLst/>
          </a:prstGeom>
        </p:spPr>
      </p:pic>
    </p:spTree>
    <p:extLst>
      <p:ext uri="{BB962C8B-B14F-4D97-AF65-F5344CB8AC3E}">
        <p14:creationId xmlns:p14="http://schemas.microsoft.com/office/powerpoint/2010/main" val="119054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732FA-B3FD-4510-B99B-60EB6A7AA922}"/>
              </a:ext>
            </a:extLst>
          </p:cNvPr>
          <p:cNvSpPr txBox="1">
            <a:spLocks/>
          </p:cNvSpPr>
          <p:nvPr/>
        </p:nvSpPr>
        <p:spPr>
          <a:xfrm>
            <a:off x="0" y="-2210"/>
            <a:ext cx="9036496" cy="9938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pt-BR" sz="2400" dirty="0">
                <a:latin typeface="Verdana" panose="020B0604030504040204" pitchFamily="34" charset="0"/>
                <a:ea typeface="+mn-ea"/>
                <a:cs typeface="+mn-cs"/>
              </a:rPr>
              <a:t>As grandes empresas estão com operações bancárias de crédito em alta </a:t>
            </a:r>
            <a:r>
              <a:rPr lang="pt-BR" sz="2100" dirty="0">
                <a:latin typeface="Verdana" panose="020B0604030504040204" pitchFamily="34" charset="0"/>
                <a:ea typeface="+mn-ea"/>
                <a:cs typeface="+mn-cs"/>
              </a:rPr>
              <a:t>(+4,1% em </a:t>
            </a:r>
            <a:r>
              <a:rPr lang="pt-BR" sz="2100" dirty="0" err="1">
                <a:latin typeface="Verdana" panose="020B0604030504040204" pitchFamily="34" charset="0"/>
                <a:ea typeface="+mn-ea"/>
                <a:cs typeface="+mn-cs"/>
              </a:rPr>
              <a:t>nov</a:t>
            </a:r>
            <a:r>
              <a:rPr lang="pt-BR" sz="2100" dirty="0">
                <a:latin typeface="Verdana" panose="020B0604030504040204" pitchFamily="34" charset="0"/>
                <a:ea typeface="+mn-ea"/>
                <a:cs typeface="+mn-cs"/>
              </a:rPr>
              <a:t>/2021) e as pequenas e médias crescem mais em relação a uma base menor (+20,2% em </a:t>
            </a:r>
            <a:r>
              <a:rPr lang="pt-BR" sz="2100" dirty="0" err="1">
                <a:latin typeface="Verdana" panose="020B0604030504040204" pitchFamily="34" charset="0"/>
                <a:ea typeface="+mn-ea"/>
                <a:cs typeface="+mn-cs"/>
              </a:rPr>
              <a:t>nov</a:t>
            </a:r>
            <a:r>
              <a:rPr lang="pt-BR" sz="2100" dirty="0">
                <a:latin typeface="Verdana" panose="020B0604030504040204" pitchFamily="34" charset="0"/>
                <a:ea typeface="+mn-ea"/>
                <a:cs typeface="+mn-cs"/>
              </a:rPr>
              <a:t>/2021). O crédito devido a pandemia foi alocado em maior proporção para as grandes empresas, mas a partir de junho de 2020 vê-se grande aumento no pequeno porte.</a:t>
            </a:r>
          </a:p>
        </p:txBody>
      </p:sp>
      <p:sp>
        <p:nvSpPr>
          <p:cNvPr id="5" name="CaixaDeTexto 4">
            <a:extLst>
              <a:ext uri="{FF2B5EF4-FFF2-40B4-BE49-F238E27FC236}">
                <a16:creationId xmlns:a16="http://schemas.microsoft.com/office/drawing/2014/main" id="{53CCEC77-7A0B-4A9A-BA9E-B3CB3F43BA8C}"/>
              </a:ext>
            </a:extLst>
          </p:cNvPr>
          <p:cNvSpPr txBox="1"/>
          <p:nvPr/>
        </p:nvSpPr>
        <p:spPr>
          <a:xfrm>
            <a:off x="827584" y="6377563"/>
            <a:ext cx="2110154" cy="235962"/>
          </a:xfrm>
          <a:prstGeom prst="rect">
            <a:avLst/>
          </a:prstGeom>
          <a:noFill/>
        </p:spPr>
        <p:txBody>
          <a:bodyPr wrap="square" rtlCol="0">
            <a:spAutoFit/>
          </a:bodyPr>
          <a:lstStyle/>
          <a:p>
            <a:pPr algn="l"/>
            <a:r>
              <a:rPr lang="pt-BR" sz="1400" dirty="0">
                <a:latin typeface="+mn-lt"/>
              </a:rPr>
              <a:t>Fonte: Bacen</a:t>
            </a:r>
          </a:p>
        </p:txBody>
      </p:sp>
      <p:sp>
        <p:nvSpPr>
          <p:cNvPr id="7"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8"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17</a:t>
            </a:fld>
            <a:endParaRPr lang="pt-BR" altLang="pt-BR"/>
          </a:p>
        </p:txBody>
      </p:sp>
      <p:pic>
        <p:nvPicPr>
          <p:cNvPr id="3" name="Imagem 2">
            <a:extLst>
              <a:ext uri="{FF2B5EF4-FFF2-40B4-BE49-F238E27FC236}">
                <a16:creationId xmlns:a16="http://schemas.microsoft.com/office/drawing/2014/main" id="{710500D0-2237-44B3-BEA6-931E08E2D00E}"/>
              </a:ext>
            </a:extLst>
          </p:cNvPr>
          <p:cNvPicPr>
            <a:picLocks noChangeAspect="1"/>
          </p:cNvPicPr>
          <p:nvPr/>
        </p:nvPicPr>
        <p:blipFill>
          <a:blip r:embed="rId2"/>
          <a:stretch>
            <a:fillRect/>
          </a:stretch>
        </p:blipFill>
        <p:spPr>
          <a:xfrm>
            <a:off x="521742" y="1164423"/>
            <a:ext cx="8316416" cy="5185284"/>
          </a:xfrm>
          <a:prstGeom prst="rect">
            <a:avLst/>
          </a:prstGeom>
        </p:spPr>
      </p:pic>
    </p:spTree>
    <p:extLst>
      <p:ext uri="{BB962C8B-B14F-4D97-AF65-F5344CB8AC3E}">
        <p14:creationId xmlns:p14="http://schemas.microsoft.com/office/powerpoint/2010/main" val="93572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732FA-B3FD-4510-B99B-60EB6A7AA922}"/>
              </a:ext>
            </a:extLst>
          </p:cNvPr>
          <p:cNvSpPr txBox="1">
            <a:spLocks/>
          </p:cNvSpPr>
          <p:nvPr/>
        </p:nvSpPr>
        <p:spPr>
          <a:xfrm>
            <a:off x="539552" y="67349"/>
            <a:ext cx="7920236" cy="9938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pt-BR" sz="2400" dirty="0">
                <a:latin typeface="Verdana" panose="020B0604030504040204" pitchFamily="34" charset="0"/>
                <a:ea typeface="+mn-ea"/>
                <a:cs typeface="+mn-cs"/>
              </a:rPr>
              <a:t>Em novembro de 2021, as pequenas e médias empresas tem captação líquida superior ao valor das grandes empresas.</a:t>
            </a:r>
          </a:p>
        </p:txBody>
      </p:sp>
      <p:sp>
        <p:nvSpPr>
          <p:cNvPr id="5" name="CaixaDeTexto 4">
            <a:extLst>
              <a:ext uri="{FF2B5EF4-FFF2-40B4-BE49-F238E27FC236}">
                <a16:creationId xmlns:a16="http://schemas.microsoft.com/office/drawing/2014/main" id="{53CCEC77-7A0B-4A9A-BA9E-B3CB3F43BA8C}"/>
              </a:ext>
            </a:extLst>
          </p:cNvPr>
          <p:cNvSpPr txBox="1"/>
          <p:nvPr/>
        </p:nvSpPr>
        <p:spPr>
          <a:xfrm>
            <a:off x="827584" y="6377563"/>
            <a:ext cx="2110154" cy="235962"/>
          </a:xfrm>
          <a:prstGeom prst="rect">
            <a:avLst/>
          </a:prstGeom>
          <a:noFill/>
        </p:spPr>
        <p:txBody>
          <a:bodyPr wrap="square" rtlCol="0">
            <a:spAutoFit/>
          </a:bodyPr>
          <a:lstStyle/>
          <a:p>
            <a:pPr algn="l"/>
            <a:r>
              <a:rPr lang="pt-BR" sz="1400" dirty="0">
                <a:latin typeface="+mn-lt"/>
              </a:rPr>
              <a:t>Fonte: Bacen</a:t>
            </a:r>
          </a:p>
        </p:txBody>
      </p:sp>
      <p:sp>
        <p:nvSpPr>
          <p:cNvPr id="7"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8"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18</a:t>
            </a:fld>
            <a:endParaRPr lang="pt-BR" altLang="pt-BR"/>
          </a:p>
        </p:txBody>
      </p:sp>
      <p:pic>
        <p:nvPicPr>
          <p:cNvPr id="3" name="Imagem 2">
            <a:extLst>
              <a:ext uri="{FF2B5EF4-FFF2-40B4-BE49-F238E27FC236}">
                <a16:creationId xmlns:a16="http://schemas.microsoft.com/office/drawing/2014/main" id="{A7D43074-BD3D-4E02-A8F2-7298EAD940BD}"/>
              </a:ext>
            </a:extLst>
          </p:cNvPr>
          <p:cNvPicPr>
            <a:picLocks noChangeAspect="1"/>
          </p:cNvPicPr>
          <p:nvPr/>
        </p:nvPicPr>
        <p:blipFill>
          <a:blip r:embed="rId2"/>
          <a:stretch>
            <a:fillRect/>
          </a:stretch>
        </p:blipFill>
        <p:spPr>
          <a:xfrm>
            <a:off x="688604" y="1196752"/>
            <a:ext cx="8172400" cy="5095490"/>
          </a:xfrm>
          <a:prstGeom prst="rect">
            <a:avLst/>
          </a:prstGeom>
        </p:spPr>
      </p:pic>
    </p:spTree>
    <p:extLst>
      <p:ext uri="{BB962C8B-B14F-4D97-AF65-F5344CB8AC3E}">
        <p14:creationId xmlns:p14="http://schemas.microsoft.com/office/powerpoint/2010/main" val="96846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628560" y="1131030"/>
            <a:ext cx="7886430" cy="993870"/>
          </a:xfrm>
          <a:prstGeom prst="rect">
            <a:avLst/>
          </a:prstGeom>
          <a:noFill/>
          <a:ln>
            <a:noFill/>
          </a:ln>
        </p:spPr>
        <p:txBody>
          <a:bodyPr anchor="ctr"/>
          <a:lstStyle/>
          <a:p>
            <a:pPr algn="l" defTabSz="685800" fontAlgn="auto">
              <a:spcBef>
                <a:spcPts val="0"/>
              </a:spcBef>
              <a:spcAft>
                <a:spcPts val="0"/>
              </a:spcAft>
              <a:defRPr/>
            </a:pPr>
            <a:endParaRPr lang="pt-BR" sz="1350" i="0" spc="-1" baseline="0" dirty="0">
              <a:solidFill>
                <a:srgbClr val="000000"/>
              </a:solidFill>
              <a:latin typeface="Calibri"/>
            </a:endParaRPr>
          </a:p>
        </p:txBody>
      </p:sp>
      <p:sp>
        <p:nvSpPr>
          <p:cNvPr id="308" name="TextShape 2"/>
          <p:cNvSpPr txBox="1"/>
          <p:nvPr/>
        </p:nvSpPr>
        <p:spPr>
          <a:xfrm>
            <a:off x="646010" y="2226420"/>
            <a:ext cx="7886430" cy="3263220"/>
          </a:xfrm>
          <a:prstGeom prst="rect">
            <a:avLst/>
          </a:prstGeom>
          <a:noFill/>
          <a:ln>
            <a:noFill/>
          </a:ln>
        </p:spPr>
        <p:txBody>
          <a:bodyPr/>
          <a:lstStyle/>
          <a:p>
            <a:pPr algn="l" defTabSz="685800" fontAlgn="auto">
              <a:lnSpc>
                <a:spcPct val="90000"/>
              </a:lnSpc>
              <a:spcBef>
                <a:spcPts val="751"/>
              </a:spcBef>
              <a:spcAft>
                <a:spcPts val="0"/>
              </a:spcAft>
              <a:defRPr/>
            </a:pPr>
            <a:endParaRPr lang="pt-BR" sz="2100" i="0" spc="-1" baseline="0" dirty="0">
              <a:solidFill>
                <a:srgbClr val="000000"/>
              </a:solidFill>
              <a:latin typeface="Calibri"/>
            </a:endParaRPr>
          </a:p>
          <a:p>
            <a:pPr algn="l" defTabSz="685800" fontAlgn="auto">
              <a:lnSpc>
                <a:spcPct val="90000"/>
              </a:lnSpc>
              <a:spcBef>
                <a:spcPts val="751"/>
              </a:spcBef>
              <a:spcAft>
                <a:spcPts val="0"/>
              </a:spcAft>
              <a:defRPr/>
            </a:pPr>
            <a:endParaRPr lang="pt-BR" sz="2100" i="0" spc="-1" baseline="0" dirty="0">
              <a:solidFill>
                <a:srgbClr val="000000"/>
              </a:solidFill>
              <a:latin typeface="Calibri"/>
            </a:endParaRPr>
          </a:p>
          <a:p>
            <a:pPr algn="l" defTabSz="685800" fontAlgn="auto">
              <a:lnSpc>
                <a:spcPct val="90000"/>
              </a:lnSpc>
              <a:spcBef>
                <a:spcPts val="751"/>
              </a:spcBef>
              <a:spcAft>
                <a:spcPts val="0"/>
              </a:spcAft>
              <a:defRPr/>
            </a:pPr>
            <a:endParaRPr lang="pt-BR" sz="2100" i="0" spc="-1" baseline="0" dirty="0">
              <a:solidFill>
                <a:srgbClr val="000000"/>
              </a:solidFill>
              <a:latin typeface="Calibri"/>
            </a:endParaRPr>
          </a:p>
          <a:p>
            <a:pPr algn="ctr" defTabSz="685800">
              <a:lnSpc>
                <a:spcPct val="90000"/>
              </a:lnSpc>
              <a:defRPr/>
            </a:pPr>
            <a:r>
              <a:rPr lang="pt-BR" sz="3200" dirty="0">
                <a:solidFill>
                  <a:srgbClr val="003399"/>
                </a:solidFill>
                <a:latin typeface="Verdana Pro" panose="020B0604020202020204" pitchFamily="34" charset="0"/>
                <a:ea typeface="+mj-ea"/>
                <a:cs typeface="+mj-cs"/>
              </a:rPr>
              <a:t>4. Custo de capital próprio e de dívida </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19</a:t>
            </a:fld>
            <a:endParaRPr lang="pt-BR" altLang="pt-BR"/>
          </a:p>
        </p:txBody>
      </p:sp>
    </p:spTree>
    <p:extLst>
      <p:ext uri="{BB962C8B-B14F-4D97-AF65-F5344CB8AC3E}">
        <p14:creationId xmlns:p14="http://schemas.microsoft.com/office/powerpoint/2010/main" val="174681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539552" y="1745145"/>
            <a:ext cx="8136904" cy="3367710"/>
          </a:xfrm>
          <a:prstGeom prst="rect">
            <a:avLst/>
          </a:prstGeom>
          <a:noFill/>
          <a:ln>
            <a:noFill/>
          </a:ln>
        </p:spPr>
        <p:txBody>
          <a:bodyPr/>
          <a:lstStyle/>
          <a:p>
            <a:pPr marL="270" algn="just">
              <a:lnSpc>
                <a:spcPct val="110000"/>
              </a:lnSpc>
              <a:buClr>
                <a:srgbClr val="000000"/>
              </a:buClr>
            </a:pPr>
            <a:r>
              <a:rPr lang="pt-BR" sz="2800" dirty="0">
                <a:latin typeface="+mj-lt"/>
                <a:ea typeface="MS PGothic" panose="020B0600070205080204" pitchFamily="34" charset="-128"/>
              </a:rPr>
              <a:t>1. </a:t>
            </a:r>
            <a:r>
              <a:rPr lang="pt-BR" sz="2800" dirty="0">
                <a:latin typeface="+mj-lt"/>
                <a:ea typeface="MS PGothic" panose="020B0600070205080204" pitchFamily="34" charset="-128"/>
                <a:hlinkClick r:id="rId3" action="ppaction://hlinksldjump">
                  <a:extLst>
                    <a:ext uri="{A12FA001-AC4F-418D-AE19-62706E023703}">
                      <ahyp:hlinkClr xmlns:ahyp="http://schemas.microsoft.com/office/drawing/2018/hyperlinkcolor" val="tx"/>
                    </a:ext>
                  </a:extLst>
                </a:hlinkClick>
              </a:rPr>
              <a:t>Objetivos, dados e metodologia</a:t>
            </a:r>
            <a:endParaRPr lang="pt-BR" sz="2800" dirty="0">
              <a:latin typeface="+mj-lt"/>
              <a:ea typeface="MS PGothic" panose="020B0600070205080204" pitchFamily="34" charset="-128"/>
            </a:endParaRPr>
          </a:p>
          <a:p>
            <a:pPr algn="just" fontAlgn="base">
              <a:lnSpc>
                <a:spcPct val="110000"/>
              </a:lnSpc>
              <a:spcBef>
                <a:spcPct val="0"/>
              </a:spcBef>
              <a:spcAft>
                <a:spcPct val="0"/>
              </a:spcAft>
            </a:pPr>
            <a:r>
              <a:rPr lang="pt-BR" sz="2800" dirty="0">
                <a:latin typeface="+mj-lt"/>
                <a:ea typeface="MS PGothic" panose="020B0600070205080204" pitchFamily="34" charset="-128"/>
              </a:rPr>
              <a:t>2. </a:t>
            </a:r>
            <a:r>
              <a:rPr lang="pt-BR" sz="2800" dirty="0">
                <a:latin typeface="+mj-lt"/>
                <a:ea typeface="MS PGothic" panose="020B0600070205080204" pitchFamily="34" charset="-128"/>
                <a:hlinkClick r:id="rId4" action="ppaction://hlinksldjump"/>
              </a:rPr>
              <a:t>Captação de recursos de capital e divida: visão consolidada</a:t>
            </a:r>
            <a:r>
              <a:rPr lang="pt-BR" sz="2800" dirty="0">
                <a:latin typeface="+mj-lt"/>
                <a:ea typeface="MS PGothic" panose="020B0600070205080204" pitchFamily="34" charset="-128"/>
              </a:rPr>
              <a:t> </a:t>
            </a:r>
          </a:p>
          <a:p>
            <a:pPr algn="just" fontAlgn="base">
              <a:lnSpc>
                <a:spcPct val="110000"/>
              </a:lnSpc>
              <a:spcBef>
                <a:spcPct val="0"/>
              </a:spcBef>
              <a:spcAft>
                <a:spcPct val="0"/>
              </a:spcAft>
            </a:pPr>
            <a:r>
              <a:rPr lang="pt-BR" sz="2800" dirty="0">
                <a:latin typeface="+mj-lt"/>
                <a:ea typeface="MS PGothic" panose="020B0600070205080204" pitchFamily="34" charset="-128"/>
              </a:rPr>
              <a:t>3. Taxas Anuais de Variação dos saldos  das fontes de recursos  do exigível  financeiro </a:t>
            </a:r>
          </a:p>
          <a:p>
            <a:pPr algn="just">
              <a:lnSpc>
                <a:spcPct val="110000"/>
              </a:lnSpc>
            </a:pPr>
            <a:r>
              <a:rPr lang="pt-BR" sz="2800" dirty="0">
                <a:latin typeface="+mj-lt"/>
                <a:ea typeface="MS PGothic" panose="020B0600070205080204" pitchFamily="34" charset="-128"/>
              </a:rPr>
              <a:t>4. Custo de capital próprio e de dívida </a:t>
            </a:r>
          </a:p>
          <a:p>
            <a:pPr algn="just">
              <a:lnSpc>
                <a:spcPct val="110000"/>
              </a:lnSpc>
            </a:pPr>
            <a:r>
              <a:rPr lang="pt-BR" sz="2800" dirty="0">
                <a:latin typeface="+mj-lt"/>
                <a:ea typeface="MS PGothic" panose="020B0600070205080204" pitchFamily="34" charset="-128"/>
              </a:rPr>
              <a:t>5. Evolução do exigível financeiro por estoques das fonte de recursos</a:t>
            </a:r>
          </a:p>
          <a:p>
            <a:pPr algn="just" fontAlgn="base">
              <a:lnSpc>
                <a:spcPct val="110000"/>
              </a:lnSpc>
              <a:spcBef>
                <a:spcPct val="0"/>
              </a:spcBef>
              <a:spcAft>
                <a:spcPct val="0"/>
              </a:spcAft>
            </a:pPr>
            <a:r>
              <a:rPr lang="pt-BR" sz="2800" dirty="0">
                <a:latin typeface="+mj-lt"/>
                <a:ea typeface="MS PGothic" panose="020B0600070205080204" pitchFamily="34" charset="-128"/>
              </a:rPr>
              <a:t>6. </a:t>
            </a:r>
            <a:r>
              <a:rPr lang="pt-BR" sz="2800" dirty="0">
                <a:latin typeface="+mj-lt"/>
                <a:ea typeface="MS PGothic" panose="020B0600070205080204" pitchFamily="34" charset="-128"/>
                <a:hlinkClick r:id="rId5" action="ppaction://hlinksldjump"/>
              </a:rPr>
              <a:t>Recursos do mercado de capitais </a:t>
            </a:r>
            <a:endParaRPr lang="pt-BR" sz="2800" dirty="0">
              <a:latin typeface="+mj-lt"/>
              <a:ea typeface="MS PGothic" panose="020B0600070205080204" pitchFamily="34" charset="-128"/>
            </a:endParaRPr>
          </a:p>
          <a:p>
            <a:pPr algn="just" fontAlgn="base">
              <a:lnSpc>
                <a:spcPct val="110000"/>
              </a:lnSpc>
              <a:spcBef>
                <a:spcPct val="0"/>
              </a:spcBef>
              <a:spcAft>
                <a:spcPct val="0"/>
              </a:spcAft>
            </a:pPr>
            <a:r>
              <a:rPr lang="pt-BR" sz="2800" dirty="0">
                <a:latin typeface="+mj-lt"/>
                <a:ea typeface="MS PGothic" panose="020B0600070205080204" pitchFamily="34" charset="-128"/>
              </a:rPr>
              <a:t>7. </a:t>
            </a:r>
            <a:r>
              <a:rPr lang="pt-BR" sz="2800" dirty="0">
                <a:latin typeface="+mj-lt"/>
                <a:ea typeface="MS PGothic" panose="020B0600070205080204" pitchFamily="34" charset="-128"/>
                <a:hlinkClick r:id="rId6" action="ppaction://hlinksldjump"/>
              </a:rPr>
              <a:t>Recursos de crédito bancário </a:t>
            </a:r>
            <a:endParaRPr lang="pt-BR" sz="2800" dirty="0">
              <a:latin typeface="+mj-lt"/>
              <a:ea typeface="MS PGothic" panose="020B0600070205080204" pitchFamily="34" charset="-128"/>
            </a:endParaRPr>
          </a:p>
          <a:p>
            <a:pPr algn="just">
              <a:lnSpc>
                <a:spcPct val="90000"/>
              </a:lnSpc>
              <a:spcBef>
                <a:spcPts val="751"/>
              </a:spcBef>
            </a:pPr>
            <a:endParaRPr lang="pt-BR" sz="2800" spc="-1" dirty="0">
              <a:solidFill>
                <a:srgbClr val="000000"/>
              </a:solidFill>
              <a:latin typeface="+mj-lt"/>
            </a:endParaRPr>
          </a:p>
          <a:p>
            <a:pPr algn="just">
              <a:lnSpc>
                <a:spcPct val="90000"/>
              </a:lnSpc>
              <a:spcBef>
                <a:spcPts val="751"/>
              </a:spcBef>
            </a:pPr>
            <a:endParaRPr lang="pt-BR" sz="2100" spc="-1" dirty="0">
              <a:solidFill>
                <a:srgbClr val="000000"/>
              </a:solidFill>
              <a:latin typeface="Calibri"/>
            </a:endParaRPr>
          </a:p>
          <a:p>
            <a:pPr algn="just">
              <a:lnSpc>
                <a:spcPct val="90000"/>
              </a:lnSpc>
              <a:spcBef>
                <a:spcPts val="751"/>
              </a:spcBef>
            </a:pPr>
            <a:r>
              <a:rPr lang="pt-BR" sz="4500" b="1" spc="-1" dirty="0">
                <a:solidFill>
                  <a:srgbClr val="000000"/>
                </a:solidFill>
                <a:latin typeface="Calibri"/>
              </a:rPr>
              <a:t> </a:t>
            </a:r>
            <a:endParaRPr lang="pt-BR" sz="4500" spc="-1" dirty="0">
              <a:solidFill>
                <a:srgbClr val="000000"/>
              </a:solidFill>
              <a:latin typeface="Calibri"/>
            </a:endParaRPr>
          </a:p>
          <a:p>
            <a:pPr algn="just">
              <a:lnSpc>
                <a:spcPct val="90000"/>
              </a:lnSpc>
              <a:spcBef>
                <a:spcPts val="751"/>
              </a:spcBef>
            </a:pPr>
            <a:endParaRPr lang="pt-BR" sz="4500" spc="-1" dirty="0">
              <a:solidFill>
                <a:srgbClr val="000000"/>
              </a:solidFill>
              <a:latin typeface="Calibri"/>
            </a:endParaRPr>
          </a:p>
          <a:p>
            <a:pPr algn="just">
              <a:lnSpc>
                <a:spcPct val="90000"/>
              </a:lnSpc>
              <a:spcBef>
                <a:spcPts val="751"/>
              </a:spcBef>
            </a:pPr>
            <a:endParaRPr lang="pt-BR" sz="4500" spc="-1" dirty="0">
              <a:solidFill>
                <a:srgbClr val="000000"/>
              </a:solidFill>
              <a:latin typeface="Calibri"/>
            </a:endParaRPr>
          </a:p>
          <a:p>
            <a:pPr algn="just">
              <a:lnSpc>
                <a:spcPct val="90000"/>
              </a:lnSpc>
              <a:spcBef>
                <a:spcPts val="751"/>
              </a:spcBef>
            </a:pPr>
            <a:endParaRPr lang="pt-BR" sz="4500" spc="-1" dirty="0">
              <a:solidFill>
                <a:srgbClr val="000000"/>
              </a:solidFill>
              <a:latin typeface="Calibri"/>
            </a:endParaRPr>
          </a:p>
          <a:p>
            <a:pPr algn="just">
              <a:lnSpc>
                <a:spcPct val="90000"/>
              </a:lnSpc>
              <a:spcBef>
                <a:spcPts val="751"/>
              </a:spcBef>
            </a:pPr>
            <a:r>
              <a:rPr lang="pt-BR" b="1" spc="-1" dirty="0">
                <a:solidFill>
                  <a:srgbClr val="000000"/>
                </a:solidFill>
                <a:latin typeface="Calibri"/>
              </a:rPr>
              <a:t> </a:t>
            </a:r>
            <a:endParaRPr lang="pt-BR" spc="-1" dirty="0">
              <a:solidFill>
                <a:srgbClr val="000000"/>
              </a:solidFill>
              <a:latin typeface="Calibri"/>
            </a:endParaRPr>
          </a:p>
          <a:p>
            <a:pPr algn="just">
              <a:lnSpc>
                <a:spcPct val="90000"/>
              </a:lnSpc>
              <a:spcBef>
                <a:spcPts val="751"/>
              </a:spcBef>
            </a:pPr>
            <a:endParaRPr lang="pt-BR" spc="-1" dirty="0">
              <a:solidFill>
                <a:srgbClr val="000000"/>
              </a:solidFill>
              <a:latin typeface="Calibri"/>
            </a:endParaRPr>
          </a:p>
          <a:p>
            <a:pPr algn="just">
              <a:lnSpc>
                <a:spcPct val="90000"/>
              </a:lnSpc>
              <a:spcBef>
                <a:spcPts val="751"/>
              </a:spcBef>
            </a:pPr>
            <a:endParaRPr lang="pt-BR" spc="-1" dirty="0">
              <a:solidFill>
                <a:srgbClr val="000000"/>
              </a:solidFill>
              <a:latin typeface="Calibri"/>
            </a:endParaRPr>
          </a:p>
          <a:p>
            <a:pPr algn="just">
              <a:lnSpc>
                <a:spcPct val="90000"/>
              </a:lnSpc>
              <a:spcBef>
                <a:spcPts val="751"/>
              </a:spcBef>
            </a:pPr>
            <a:endParaRPr lang="pt-BR" spc="-1" dirty="0">
              <a:solidFill>
                <a:srgbClr val="000000"/>
              </a:solidFill>
              <a:latin typeface="Calibri"/>
            </a:endParaRPr>
          </a:p>
        </p:txBody>
      </p:sp>
      <p:sp>
        <p:nvSpPr>
          <p:cNvPr id="294" name="CustomShape 2"/>
          <p:cNvSpPr/>
          <p:nvPr/>
        </p:nvSpPr>
        <p:spPr>
          <a:xfrm>
            <a:off x="899592" y="-89074"/>
            <a:ext cx="6882840" cy="79893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fontAlgn="base">
              <a:lnSpc>
                <a:spcPct val="100000"/>
              </a:lnSpc>
              <a:spcBef>
                <a:spcPct val="0"/>
              </a:spcBef>
              <a:spcAft>
                <a:spcPct val="0"/>
              </a:spcAft>
            </a:pPr>
            <a:r>
              <a:rPr lang="pt-BR" sz="4100" dirty="0">
                <a:solidFill>
                  <a:schemeClr val="tx2"/>
                </a:solidFill>
                <a:latin typeface="Verdana" panose="020B0604030504040204" pitchFamily="34" charset="0"/>
                <a:ea typeface="+mj-ea"/>
                <a:cs typeface="+mj-cs"/>
              </a:rPr>
              <a:t>Financiamento de todas as empresas não financeiras</a:t>
            </a:r>
          </a:p>
          <a:p>
            <a:pPr algn="ctr" fontAlgn="base">
              <a:lnSpc>
                <a:spcPct val="100000"/>
              </a:lnSpc>
              <a:spcBef>
                <a:spcPct val="0"/>
              </a:spcBef>
              <a:spcAft>
                <a:spcPct val="0"/>
              </a:spcAft>
            </a:pPr>
            <a:endParaRPr lang="pt-BR" sz="2800" dirty="0">
              <a:solidFill>
                <a:srgbClr val="003399"/>
              </a:solidFill>
              <a:latin typeface="Verdana Pro" panose="020B0604020202020204" pitchFamily="34" charset="0"/>
              <a:ea typeface="+mj-ea"/>
              <a:cs typeface="+mj-cs"/>
            </a:endParaRP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81328"/>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384503"/>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a:t>
            </a:fld>
            <a:endParaRPr lang="pt-BR" altLang="pt-B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4A08137-D57C-4431-A34C-D6D193C0747C}"/>
              </a:ext>
            </a:extLst>
          </p:cNvPr>
          <p:cNvSpPr txBox="1"/>
          <p:nvPr/>
        </p:nvSpPr>
        <p:spPr>
          <a:xfrm>
            <a:off x="431404" y="149198"/>
            <a:ext cx="8028384" cy="338554"/>
          </a:xfrm>
          <a:prstGeom prst="rect">
            <a:avLst/>
          </a:prstGeom>
          <a:noFill/>
        </p:spPr>
        <p:txBody>
          <a:bodyPr wrap="square" rtlCol="0">
            <a:spAutoFit/>
          </a:bodyPr>
          <a:lstStyle/>
          <a:p>
            <a:pPr algn="just"/>
            <a:r>
              <a:rPr lang="pt-BR" sz="2400" dirty="0"/>
              <a:t>O Custo de capital  próprio tem pequena alta em setembro de 2021</a:t>
            </a:r>
          </a:p>
        </p:txBody>
      </p:sp>
      <p:sp>
        <p:nvSpPr>
          <p:cNvPr id="4" name="Retângulo 3">
            <a:extLst>
              <a:ext uri="{FF2B5EF4-FFF2-40B4-BE49-F238E27FC236}">
                <a16:creationId xmlns:a16="http://schemas.microsoft.com/office/drawing/2014/main" id="{58547033-32A1-4DD4-88C5-D1C4D76C754D}"/>
              </a:ext>
            </a:extLst>
          </p:cNvPr>
          <p:cNvSpPr/>
          <p:nvPr/>
        </p:nvSpPr>
        <p:spPr>
          <a:xfrm>
            <a:off x="646974" y="6250531"/>
            <a:ext cx="7778043" cy="379591"/>
          </a:xfrm>
          <a:prstGeom prst="rect">
            <a:avLst/>
          </a:prstGeom>
        </p:spPr>
        <p:txBody>
          <a:bodyPr wrap="square">
            <a:spAutoFit/>
          </a:bodyPr>
          <a:lstStyle/>
          <a:p>
            <a:pPr algn="l"/>
            <a:r>
              <a:rPr lang="pt-BR" sz="1400" dirty="0">
                <a:latin typeface="+mn-lt"/>
              </a:rPr>
              <a:t>Fonte: CEMEC Fipe (BACEN, ANBIMA, CVM, B3, Federal Reserve, </a:t>
            </a:r>
            <a:r>
              <a:rPr lang="pt-BR" sz="1400" dirty="0" err="1">
                <a:latin typeface="+mn-lt"/>
              </a:rPr>
              <a:t>Damodaran</a:t>
            </a:r>
            <a:r>
              <a:rPr lang="pt-BR" sz="1400" dirty="0">
                <a:latin typeface="+mn-lt"/>
              </a:rPr>
              <a:t> e Demonstrativos Financeiros de Entidades Não Financeiras)</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511180"/>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514355"/>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20</a:t>
            </a:fld>
            <a:endParaRPr lang="pt-BR" altLang="pt-BR"/>
          </a:p>
        </p:txBody>
      </p:sp>
      <p:pic>
        <p:nvPicPr>
          <p:cNvPr id="7" name="Imagem 6">
            <a:extLst>
              <a:ext uri="{FF2B5EF4-FFF2-40B4-BE49-F238E27FC236}">
                <a16:creationId xmlns:a16="http://schemas.microsoft.com/office/drawing/2014/main" id="{C1C357DE-085A-4802-9E66-47079A0C15DF}"/>
              </a:ext>
            </a:extLst>
          </p:cNvPr>
          <p:cNvPicPr>
            <a:picLocks noChangeAspect="1"/>
          </p:cNvPicPr>
          <p:nvPr/>
        </p:nvPicPr>
        <p:blipFill>
          <a:blip r:embed="rId2"/>
          <a:stretch>
            <a:fillRect/>
          </a:stretch>
        </p:blipFill>
        <p:spPr>
          <a:xfrm>
            <a:off x="557808" y="1244835"/>
            <a:ext cx="8028384" cy="5005696"/>
          </a:xfrm>
          <a:prstGeom prst="rect">
            <a:avLst/>
          </a:prstGeom>
        </p:spPr>
      </p:pic>
    </p:spTree>
    <p:extLst>
      <p:ext uri="{BB962C8B-B14F-4D97-AF65-F5344CB8AC3E}">
        <p14:creationId xmlns:p14="http://schemas.microsoft.com/office/powerpoint/2010/main" val="211169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404BF87-1DB9-4EC9-A5FE-937088E166FF}"/>
              </a:ext>
            </a:extLst>
          </p:cNvPr>
          <p:cNvSpPr txBox="1"/>
          <p:nvPr/>
        </p:nvSpPr>
        <p:spPr>
          <a:xfrm>
            <a:off x="0" y="29771"/>
            <a:ext cx="9036495" cy="338554"/>
          </a:xfrm>
          <a:prstGeom prst="rect">
            <a:avLst/>
          </a:prstGeom>
          <a:noFill/>
        </p:spPr>
        <p:txBody>
          <a:bodyPr wrap="square" rtlCol="0">
            <a:spAutoFit/>
          </a:bodyPr>
          <a:lstStyle/>
          <a:p>
            <a:pPr algn="just"/>
            <a:r>
              <a:rPr lang="pt-BR" sz="2400" dirty="0"/>
              <a:t>Aumento da taxa de  juros SELIC faz subir juros de todos instrumentos. </a:t>
            </a:r>
          </a:p>
        </p:txBody>
      </p:sp>
      <p:sp>
        <p:nvSpPr>
          <p:cNvPr id="4" name="Retângulo 3">
            <a:extLst>
              <a:ext uri="{FF2B5EF4-FFF2-40B4-BE49-F238E27FC236}">
                <a16:creationId xmlns:a16="http://schemas.microsoft.com/office/drawing/2014/main" id="{48C49EAE-B78A-4A31-83BB-D08E4A094CDE}"/>
              </a:ext>
            </a:extLst>
          </p:cNvPr>
          <p:cNvSpPr/>
          <p:nvPr/>
        </p:nvSpPr>
        <p:spPr>
          <a:xfrm>
            <a:off x="464587" y="6202564"/>
            <a:ext cx="3376245" cy="278731"/>
          </a:xfrm>
          <a:prstGeom prst="rect">
            <a:avLst/>
          </a:prstGeom>
        </p:spPr>
        <p:txBody>
          <a:bodyPr wrap="none">
            <a:spAutoFit/>
          </a:bodyPr>
          <a:lstStyle/>
          <a:p>
            <a:pPr algn="just">
              <a:lnSpc>
                <a:spcPct val="150000"/>
              </a:lnSpc>
              <a:spcAft>
                <a:spcPts val="0"/>
              </a:spcAft>
            </a:pPr>
            <a:r>
              <a:rPr lang="pt-BR" sz="1400" dirty="0">
                <a:latin typeface="+mn-lt"/>
                <a:ea typeface="Calibri" panose="020F0502020204030204" pitchFamily="34" charset="0"/>
                <a:cs typeface="Times New Roman" panose="02020603050405020304" pitchFamily="18" charset="0"/>
              </a:rPr>
              <a:t>Fonte: BACEN, CEMEC, ANBIMA – Elaboração CEMEC</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dirty="0"/>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21</a:t>
            </a:fld>
            <a:endParaRPr lang="pt-BR" altLang="pt-BR"/>
          </a:p>
        </p:txBody>
      </p:sp>
      <p:pic>
        <p:nvPicPr>
          <p:cNvPr id="5" name="Imagem 4">
            <a:extLst>
              <a:ext uri="{FF2B5EF4-FFF2-40B4-BE49-F238E27FC236}">
                <a16:creationId xmlns:a16="http://schemas.microsoft.com/office/drawing/2014/main" id="{B292A12F-EEA6-41A7-AAD8-9DF0FF974144}"/>
              </a:ext>
            </a:extLst>
          </p:cNvPr>
          <p:cNvPicPr>
            <a:picLocks noChangeAspect="1"/>
          </p:cNvPicPr>
          <p:nvPr/>
        </p:nvPicPr>
        <p:blipFill>
          <a:blip r:embed="rId2"/>
          <a:stretch>
            <a:fillRect/>
          </a:stretch>
        </p:blipFill>
        <p:spPr>
          <a:xfrm>
            <a:off x="629754" y="1165980"/>
            <a:ext cx="8100392" cy="5048664"/>
          </a:xfrm>
          <a:prstGeom prst="rect">
            <a:avLst/>
          </a:prstGeom>
        </p:spPr>
      </p:pic>
    </p:spTree>
    <p:extLst>
      <p:ext uri="{BB962C8B-B14F-4D97-AF65-F5344CB8AC3E}">
        <p14:creationId xmlns:p14="http://schemas.microsoft.com/office/powerpoint/2010/main" val="183462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77BF0AD-2468-4A41-A1AE-A3E76620D270}"/>
              </a:ext>
            </a:extLst>
          </p:cNvPr>
          <p:cNvSpPr txBox="1"/>
          <p:nvPr/>
        </p:nvSpPr>
        <p:spPr>
          <a:xfrm>
            <a:off x="395536" y="303252"/>
            <a:ext cx="8064896" cy="584775"/>
          </a:xfrm>
          <a:prstGeom prst="rect">
            <a:avLst/>
          </a:prstGeom>
          <a:noFill/>
        </p:spPr>
        <p:txBody>
          <a:bodyPr wrap="square" rtlCol="0">
            <a:spAutoFit/>
          </a:bodyPr>
          <a:lstStyle/>
          <a:p>
            <a:pPr algn="just"/>
            <a:r>
              <a:rPr lang="pt-BR" sz="2400" dirty="0"/>
              <a:t>Empresas abertas tem mais acesso  as fontes de recursos mais baratas e  custos de financiamento menores que as fechadas   </a:t>
            </a:r>
          </a:p>
        </p:txBody>
      </p:sp>
      <p:sp>
        <p:nvSpPr>
          <p:cNvPr id="5" name="Retângulo 4">
            <a:extLst>
              <a:ext uri="{FF2B5EF4-FFF2-40B4-BE49-F238E27FC236}">
                <a16:creationId xmlns:a16="http://schemas.microsoft.com/office/drawing/2014/main" id="{D922A6E7-29E8-4ABC-B326-0EA45FBE0AA7}"/>
              </a:ext>
            </a:extLst>
          </p:cNvPr>
          <p:cNvSpPr/>
          <p:nvPr/>
        </p:nvSpPr>
        <p:spPr>
          <a:xfrm>
            <a:off x="647886" y="6147375"/>
            <a:ext cx="7848228" cy="235962"/>
          </a:xfrm>
          <a:prstGeom prst="rect">
            <a:avLst/>
          </a:prstGeom>
        </p:spPr>
        <p:txBody>
          <a:bodyPr wrap="square">
            <a:spAutoFit/>
          </a:bodyPr>
          <a:lstStyle/>
          <a:p>
            <a:pPr algn="just"/>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22</a:t>
            </a:fld>
            <a:endParaRPr lang="pt-BR" altLang="pt-BR"/>
          </a:p>
        </p:txBody>
      </p:sp>
      <p:pic>
        <p:nvPicPr>
          <p:cNvPr id="2" name="Imagem 1">
            <a:extLst>
              <a:ext uri="{FF2B5EF4-FFF2-40B4-BE49-F238E27FC236}">
                <a16:creationId xmlns:a16="http://schemas.microsoft.com/office/drawing/2014/main" id="{92829AA0-CEDA-4058-B406-9ADDEE2C4F75}"/>
              </a:ext>
            </a:extLst>
          </p:cNvPr>
          <p:cNvPicPr>
            <a:picLocks noChangeAspect="1"/>
          </p:cNvPicPr>
          <p:nvPr/>
        </p:nvPicPr>
        <p:blipFill>
          <a:blip r:embed="rId2"/>
          <a:stretch>
            <a:fillRect/>
          </a:stretch>
        </p:blipFill>
        <p:spPr>
          <a:xfrm>
            <a:off x="539552" y="1206807"/>
            <a:ext cx="8064896" cy="5028461"/>
          </a:xfrm>
          <a:prstGeom prst="rect">
            <a:avLst/>
          </a:prstGeom>
        </p:spPr>
      </p:pic>
    </p:spTree>
    <p:extLst>
      <p:ext uri="{BB962C8B-B14F-4D97-AF65-F5344CB8AC3E}">
        <p14:creationId xmlns:p14="http://schemas.microsoft.com/office/powerpoint/2010/main" val="4041760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628560" y="1131030"/>
            <a:ext cx="7886430" cy="993870"/>
          </a:xfrm>
          <a:prstGeom prst="rect">
            <a:avLst/>
          </a:prstGeom>
          <a:noFill/>
          <a:ln>
            <a:noFill/>
          </a:ln>
        </p:spPr>
        <p:txBody>
          <a:bodyPr anchor="ctr"/>
          <a:lstStyle/>
          <a:p>
            <a:pPr algn="l" defTabSz="685800" fontAlgn="auto">
              <a:spcBef>
                <a:spcPts val="0"/>
              </a:spcBef>
              <a:spcAft>
                <a:spcPts val="0"/>
              </a:spcAft>
              <a:defRPr/>
            </a:pPr>
            <a:endParaRPr lang="pt-BR" sz="1350" i="0" spc="-1" baseline="0" dirty="0">
              <a:solidFill>
                <a:srgbClr val="000000"/>
              </a:solidFill>
              <a:latin typeface="Calibri"/>
            </a:endParaRPr>
          </a:p>
        </p:txBody>
      </p:sp>
      <p:sp>
        <p:nvSpPr>
          <p:cNvPr id="324" name="TextShape 2"/>
          <p:cNvSpPr txBox="1"/>
          <p:nvPr/>
        </p:nvSpPr>
        <p:spPr>
          <a:xfrm>
            <a:off x="314280" y="2348880"/>
            <a:ext cx="8515440" cy="3263220"/>
          </a:xfrm>
          <a:prstGeom prst="rect">
            <a:avLst/>
          </a:prstGeom>
          <a:noFill/>
          <a:ln>
            <a:noFill/>
          </a:ln>
        </p:spPr>
        <p:txBody>
          <a:bodyPr/>
          <a:lstStyle/>
          <a:p>
            <a:pPr algn="ctr" defTabSz="685800">
              <a:lnSpc>
                <a:spcPct val="90000"/>
              </a:lnSpc>
              <a:defRPr/>
            </a:pPr>
            <a:endParaRPr lang="pt-BR" sz="2400" i="0" spc="-1" baseline="0" dirty="0">
              <a:solidFill>
                <a:srgbClr val="000000"/>
              </a:solidFill>
              <a:latin typeface="Calibri"/>
            </a:endParaRPr>
          </a:p>
          <a:p>
            <a:pPr algn="l" defTabSz="685800" fontAlgn="auto">
              <a:lnSpc>
                <a:spcPct val="90000"/>
              </a:lnSpc>
              <a:spcBef>
                <a:spcPts val="751"/>
              </a:spcBef>
              <a:spcAft>
                <a:spcPts val="0"/>
              </a:spcAft>
              <a:defRPr/>
            </a:pPr>
            <a:endParaRPr lang="pt-BR" sz="2400" i="0" spc="-1" baseline="0" dirty="0">
              <a:solidFill>
                <a:srgbClr val="000000"/>
              </a:solidFill>
              <a:latin typeface="Calibri"/>
            </a:endParaRPr>
          </a:p>
          <a:p>
            <a:pPr algn="ctr" defTabSz="685800">
              <a:lnSpc>
                <a:spcPct val="90000"/>
              </a:lnSpc>
              <a:defRPr/>
            </a:pPr>
            <a:r>
              <a:rPr lang="pt-BR" sz="3200" dirty="0">
                <a:solidFill>
                  <a:srgbClr val="003399"/>
                </a:solidFill>
                <a:latin typeface="Verdana Pro" panose="020B0604020202020204" pitchFamily="34" charset="0"/>
                <a:ea typeface="+mj-ea"/>
                <a:cs typeface="+mj-cs"/>
              </a:rPr>
              <a:t>5. Evolução do exigível financeiro por estoques das fonte de recursos (*) </a:t>
            </a:r>
          </a:p>
          <a:p>
            <a:pPr algn="l" defTabSz="685800" fontAlgn="auto">
              <a:lnSpc>
                <a:spcPct val="90000"/>
              </a:lnSpc>
              <a:spcBef>
                <a:spcPts val="751"/>
              </a:spcBef>
              <a:spcAft>
                <a:spcPts val="0"/>
              </a:spcAft>
              <a:defRPr/>
            </a:pPr>
            <a:endParaRPr lang="pt-BR" sz="2400" i="0" spc="-1" baseline="0" dirty="0">
              <a:solidFill>
                <a:srgbClr val="000000"/>
              </a:solidFill>
              <a:latin typeface="Calibri"/>
            </a:endParaRPr>
          </a:p>
        </p:txBody>
      </p:sp>
      <p:sp>
        <p:nvSpPr>
          <p:cNvPr id="325" name="CustomShape 3"/>
          <p:cNvSpPr/>
          <p:nvPr/>
        </p:nvSpPr>
        <p:spPr>
          <a:xfrm>
            <a:off x="2267744" y="6201970"/>
            <a:ext cx="6984776" cy="3600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l" defTabSz="685800" fontAlgn="auto">
              <a:spcBef>
                <a:spcPts val="0"/>
              </a:spcBef>
              <a:spcAft>
                <a:spcPts val="0"/>
              </a:spcAft>
              <a:defRPr/>
            </a:pPr>
            <a:r>
              <a:rPr lang="pt-BR" sz="1600" dirty="0">
                <a:solidFill>
                  <a:srgbClr val="003399"/>
                </a:solidFill>
                <a:latin typeface="Verdana Pro" panose="020B0604020202020204" pitchFamily="34" charset="0"/>
                <a:ea typeface="+mj-ea"/>
                <a:cs typeface="+mj-cs"/>
              </a:rPr>
              <a:t>(*) Estimativas do Modelo de Contas  Financeiras do CEMEC Fipe </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511180"/>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514355"/>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23</a:t>
            </a:fld>
            <a:endParaRPr lang="pt-BR" altLang="pt-BR"/>
          </a:p>
        </p:txBody>
      </p:sp>
    </p:spTree>
    <p:extLst>
      <p:ext uri="{BB962C8B-B14F-4D97-AF65-F5344CB8AC3E}">
        <p14:creationId xmlns:p14="http://schemas.microsoft.com/office/powerpoint/2010/main" val="302406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6EED52A-0D81-4B23-A4AA-940CE7B95ACE}"/>
              </a:ext>
            </a:extLst>
          </p:cNvPr>
          <p:cNvSpPr txBox="1"/>
          <p:nvPr/>
        </p:nvSpPr>
        <p:spPr>
          <a:xfrm>
            <a:off x="93540" y="90122"/>
            <a:ext cx="9085078" cy="338554"/>
          </a:xfrm>
          <a:prstGeom prst="rect">
            <a:avLst/>
          </a:prstGeom>
          <a:noFill/>
        </p:spPr>
        <p:txBody>
          <a:bodyPr wrap="square" rtlCol="0">
            <a:spAutoFit/>
          </a:bodyPr>
          <a:lstStyle/>
          <a:p>
            <a:pPr algn="just"/>
            <a:r>
              <a:rPr lang="pt-BR" sz="2400" dirty="0"/>
              <a:t>Mercado doméstico ainda avança em 2021</a:t>
            </a:r>
          </a:p>
        </p:txBody>
      </p:sp>
      <p:sp>
        <p:nvSpPr>
          <p:cNvPr id="5" name="Retângulo 4">
            <a:extLst>
              <a:ext uri="{FF2B5EF4-FFF2-40B4-BE49-F238E27FC236}">
                <a16:creationId xmlns:a16="http://schemas.microsoft.com/office/drawing/2014/main" id="{A3ED56C0-9220-4B01-84B8-DCE017CFFB2C}"/>
              </a:ext>
            </a:extLst>
          </p:cNvPr>
          <p:cNvSpPr/>
          <p:nvPr/>
        </p:nvSpPr>
        <p:spPr>
          <a:xfrm>
            <a:off x="767576" y="6183103"/>
            <a:ext cx="7692212"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24</a:t>
            </a:fld>
            <a:endParaRPr lang="pt-BR" altLang="pt-BR"/>
          </a:p>
        </p:txBody>
      </p:sp>
      <p:pic>
        <p:nvPicPr>
          <p:cNvPr id="4" name="Imagem 3">
            <a:extLst>
              <a:ext uri="{FF2B5EF4-FFF2-40B4-BE49-F238E27FC236}">
                <a16:creationId xmlns:a16="http://schemas.microsoft.com/office/drawing/2014/main" id="{68201CFE-2105-47CA-8A4A-3440B54DBB7D}"/>
              </a:ext>
            </a:extLst>
          </p:cNvPr>
          <p:cNvPicPr>
            <a:picLocks noChangeAspect="1"/>
          </p:cNvPicPr>
          <p:nvPr/>
        </p:nvPicPr>
        <p:blipFill>
          <a:blip r:embed="rId2"/>
          <a:stretch>
            <a:fillRect/>
          </a:stretch>
        </p:blipFill>
        <p:spPr>
          <a:xfrm>
            <a:off x="666824" y="1136270"/>
            <a:ext cx="8172400" cy="5049259"/>
          </a:xfrm>
          <a:prstGeom prst="rect">
            <a:avLst/>
          </a:prstGeom>
        </p:spPr>
      </p:pic>
    </p:spTree>
    <p:extLst>
      <p:ext uri="{BB962C8B-B14F-4D97-AF65-F5344CB8AC3E}">
        <p14:creationId xmlns:p14="http://schemas.microsoft.com/office/powerpoint/2010/main" val="191472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D051DB-1BE0-4EE3-8B77-48C92558C9D8}"/>
              </a:ext>
            </a:extLst>
          </p:cNvPr>
          <p:cNvSpPr txBox="1"/>
          <p:nvPr/>
        </p:nvSpPr>
        <p:spPr>
          <a:xfrm>
            <a:off x="287389" y="1741"/>
            <a:ext cx="8172399" cy="584775"/>
          </a:xfrm>
          <a:prstGeom prst="rect">
            <a:avLst/>
          </a:prstGeom>
          <a:noFill/>
        </p:spPr>
        <p:txBody>
          <a:bodyPr wrap="square" rtlCol="0">
            <a:spAutoFit/>
          </a:bodyPr>
          <a:lstStyle/>
          <a:p>
            <a:pPr algn="just"/>
            <a:r>
              <a:rPr lang="pt-BR" sz="2400" dirty="0"/>
              <a:t>Participação de dívida em moeda estrangeira ou indexada a câmbio  é de 41,2 % da dívida  total das empresas não financeiras em novembro de 2021.      </a:t>
            </a:r>
          </a:p>
        </p:txBody>
      </p:sp>
      <p:sp>
        <p:nvSpPr>
          <p:cNvPr id="5" name="Retângulo 4">
            <a:extLst>
              <a:ext uri="{FF2B5EF4-FFF2-40B4-BE49-F238E27FC236}">
                <a16:creationId xmlns:a16="http://schemas.microsoft.com/office/drawing/2014/main" id="{DC1DDB36-BFE2-4FA3-9375-F94A3414C2FC}"/>
              </a:ext>
            </a:extLst>
          </p:cNvPr>
          <p:cNvSpPr/>
          <p:nvPr/>
        </p:nvSpPr>
        <p:spPr>
          <a:xfrm>
            <a:off x="1038871" y="6204798"/>
            <a:ext cx="7539520"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439172"/>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42347"/>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25</a:t>
            </a:fld>
            <a:endParaRPr lang="pt-BR" altLang="pt-BR"/>
          </a:p>
        </p:txBody>
      </p:sp>
      <p:pic>
        <p:nvPicPr>
          <p:cNvPr id="4" name="Imagem 3">
            <a:extLst>
              <a:ext uri="{FF2B5EF4-FFF2-40B4-BE49-F238E27FC236}">
                <a16:creationId xmlns:a16="http://schemas.microsoft.com/office/drawing/2014/main" id="{2DF86BA2-25A4-45E5-9966-51E0301076C8}"/>
              </a:ext>
            </a:extLst>
          </p:cNvPr>
          <p:cNvPicPr>
            <a:picLocks noChangeAspect="1"/>
          </p:cNvPicPr>
          <p:nvPr/>
        </p:nvPicPr>
        <p:blipFill>
          <a:blip r:embed="rId2"/>
          <a:stretch>
            <a:fillRect/>
          </a:stretch>
        </p:blipFill>
        <p:spPr>
          <a:xfrm>
            <a:off x="756066" y="1170653"/>
            <a:ext cx="8105129" cy="5054207"/>
          </a:xfrm>
          <a:prstGeom prst="rect">
            <a:avLst/>
          </a:prstGeom>
        </p:spPr>
      </p:pic>
    </p:spTree>
    <p:extLst>
      <p:ext uri="{BB962C8B-B14F-4D97-AF65-F5344CB8AC3E}">
        <p14:creationId xmlns:p14="http://schemas.microsoft.com/office/powerpoint/2010/main" val="300305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7DFE223-7041-4408-94D2-CD5961C8B2AF}"/>
              </a:ext>
            </a:extLst>
          </p:cNvPr>
          <p:cNvSpPr txBox="1"/>
          <p:nvPr/>
        </p:nvSpPr>
        <p:spPr>
          <a:xfrm>
            <a:off x="481230" y="80761"/>
            <a:ext cx="7992888" cy="830997"/>
          </a:xfrm>
          <a:prstGeom prst="rect">
            <a:avLst/>
          </a:prstGeom>
          <a:noFill/>
        </p:spPr>
        <p:txBody>
          <a:bodyPr wrap="square" rtlCol="0">
            <a:spAutoFit/>
          </a:bodyPr>
          <a:lstStyle/>
          <a:p>
            <a:pPr algn="just"/>
            <a:r>
              <a:rPr lang="pt-BR" sz="2400" dirty="0"/>
              <a:t>Saldo de crédito de recursos do BNDES (verde médio) em relação ao PIB é o menor desde 2011, enquanto o saldo de dívida corporativa é o maior da série. Mercado internacional está inflado devido ao câmbio.</a:t>
            </a:r>
          </a:p>
        </p:txBody>
      </p:sp>
      <p:sp>
        <p:nvSpPr>
          <p:cNvPr id="6" name="Retângulo 5">
            <a:extLst>
              <a:ext uri="{FF2B5EF4-FFF2-40B4-BE49-F238E27FC236}">
                <a16:creationId xmlns:a16="http://schemas.microsoft.com/office/drawing/2014/main" id="{333D6063-74E6-4DCF-9066-C77BD1EF1B9A}"/>
              </a:ext>
            </a:extLst>
          </p:cNvPr>
          <p:cNvSpPr/>
          <p:nvPr/>
        </p:nvSpPr>
        <p:spPr>
          <a:xfrm>
            <a:off x="1057028" y="6258251"/>
            <a:ext cx="7629772"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439172"/>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42347"/>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26</a:t>
            </a:fld>
            <a:endParaRPr lang="pt-BR" altLang="pt-BR"/>
          </a:p>
        </p:txBody>
      </p:sp>
      <p:pic>
        <p:nvPicPr>
          <p:cNvPr id="3" name="Imagem 2">
            <a:extLst>
              <a:ext uri="{FF2B5EF4-FFF2-40B4-BE49-F238E27FC236}">
                <a16:creationId xmlns:a16="http://schemas.microsoft.com/office/drawing/2014/main" id="{6F5B7C2B-6F44-431D-AD6E-241B7888DDE2}"/>
              </a:ext>
            </a:extLst>
          </p:cNvPr>
          <p:cNvPicPr>
            <a:picLocks noChangeAspect="1"/>
          </p:cNvPicPr>
          <p:nvPr/>
        </p:nvPicPr>
        <p:blipFill>
          <a:blip r:embed="rId2"/>
          <a:stretch>
            <a:fillRect/>
          </a:stretch>
        </p:blipFill>
        <p:spPr>
          <a:xfrm>
            <a:off x="751036" y="1161448"/>
            <a:ext cx="8241756" cy="5096803"/>
          </a:xfrm>
          <a:prstGeom prst="rect">
            <a:avLst/>
          </a:prstGeom>
        </p:spPr>
      </p:pic>
    </p:spTree>
    <p:extLst>
      <p:ext uri="{BB962C8B-B14F-4D97-AF65-F5344CB8AC3E}">
        <p14:creationId xmlns:p14="http://schemas.microsoft.com/office/powerpoint/2010/main" val="3262003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8F8FD5D-55B4-4EB9-A0CE-3E55554CB4AF}"/>
              </a:ext>
            </a:extLst>
          </p:cNvPr>
          <p:cNvSpPr txBox="1"/>
          <p:nvPr/>
        </p:nvSpPr>
        <p:spPr>
          <a:xfrm>
            <a:off x="559134" y="130920"/>
            <a:ext cx="7900654" cy="584775"/>
          </a:xfrm>
          <a:prstGeom prst="rect">
            <a:avLst/>
          </a:prstGeom>
          <a:noFill/>
        </p:spPr>
        <p:txBody>
          <a:bodyPr wrap="square" rtlCol="0">
            <a:spAutoFit/>
          </a:bodyPr>
          <a:lstStyle/>
          <a:p>
            <a:pPr algn="just"/>
            <a:r>
              <a:rPr lang="pt-BR" sz="2400" dirty="0"/>
              <a:t>Mudança de composição da dívida das empresas reflete aumento do saldo externo e queda da participação do crédito direcionado BNDES.           </a:t>
            </a:r>
          </a:p>
        </p:txBody>
      </p:sp>
      <p:sp>
        <p:nvSpPr>
          <p:cNvPr id="5" name="Retângulo 4">
            <a:extLst>
              <a:ext uri="{FF2B5EF4-FFF2-40B4-BE49-F238E27FC236}">
                <a16:creationId xmlns:a16="http://schemas.microsoft.com/office/drawing/2014/main" id="{D07B6DFC-B01E-411F-A8BA-1C9AD3022FFB}"/>
              </a:ext>
            </a:extLst>
          </p:cNvPr>
          <p:cNvSpPr/>
          <p:nvPr/>
        </p:nvSpPr>
        <p:spPr>
          <a:xfrm>
            <a:off x="919477" y="6273631"/>
            <a:ext cx="7767323"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511180"/>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514355"/>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27</a:t>
            </a:fld>
            <a:endParaRPr lang="pt-BR" altLang="pt-BR"/>
          </a:p>
        </p:txBody>
      </p:sp>
      <p:pic>
        <p:nvPicPr>
          <p:cNvPr id="3" name="Imagem 2">
            <a:extLst>
              <a:ext uri="{FF2B5EF4-FFF2-40B4-BE49-F238E27FC236}">
                <a16:creationId xmlns:a16="http://schemas.microsoft.com/office/drawing/2014/main" id="{0C592969-93B7-4DF5-9E87-BDBAA7450681}"/>
              </a:ext>
            </a:extLst>
          </p:cNvPr>
          <p:cNvPicPr>
            <a:picLocks noChangeAspect="1"/>
          </p:cNvPicPr>
          <p:nvPr/>
        </p:nvPicPr>
        <p:blipFill>
          <a:blip r:embed="rId2"/>
          <a:stretch>
            <a:fillRect/>
          </a:stretch>
        </p:blipFill>
        <p:spPr>
          <a:xfrm>
            <a:off x="621672" y="1351901"/>
            <a:ext cx="7900655" cy="4885862"/>
          </a:xfrm>
          <a:prstGeom prst="rect">
            <a:avLst/>
          </a:prstGeom>
        </p:spPr>
      </p:pic>
    </p:spTree>
    <p:extLst>
      <p:ext uri="{BB962C8B-B14F-4D97-AF65-F5344CB8AC3E}">
        <p14:creationId xmlns:p14="http://schemas.microsoft.com/office/powerpoint/2010/main" val="3575185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2E5CD80-7C4C-4CF5-8BAB-B2ED7F8A2820}"/>
              </a:ext>
            </a:extLst>
          </p:cNvPr>
          <p:cNvSpPr txBox="1"/>
          <p:nvPr/>
        </p:nvSpPr>
        <p:spPr>
          <a:xfrm>
            <a:off x="179512" y="3831"/>
            <a:ext cx="8712968" cy="830997"/>
          </a:xfrm>
          <a:prstGeom prst="rect">
            <a:avLst/>
          </a:prstGeom>
          <a:noFill/>
        </p:spPr>
        <p:txBody>
          <a:bodyPr wrap="square" rtlCol="0">
            <a:spAutoFit/>
          </a:bodyPr>
          <a:lstStyle/>
          <a:p>
            <a:pPr algn="just"/>
            <a:r>
              <a:rPr lang="pt-BR" sz="2400" dirty="0"/>
              <a:t>O aumento de participação do saldo de recursos captados no mercado internacional a partir de junho de 2018 reflete basicamente o impacto do aumento da taxa de câmbio utilizada para a conversão da dívida em moeda estrangeira.</a:t>
            </a:r>
          </a:p>
        </p:txBody>
      </p:sp>
      <p:sp>
        <p:nvSpPr>
          <p:cNvPr id="4" name="Retângulo 3">
            <a:extLst>
              <a:ext uri="{FF2B5EF4-FFF2-40B4-BE49-F238E27FC236}">
                <a16:creationId xmlns:a16="http://schemas.microsoft.com/office/drawing/2014/main" id="{0D81AC5A-7035-47E1-8543-E5D1FD4DC04F}"/>
              </a:ext>
            </a:extLst>
          </p:cNvPr>
          <p:cNvSpPr/>
          <p:nvPr/>
        </p:nvSpPr>
        <p:spPr>
          <a:xfrm>
            <a:off x="722821" y="6153550"/>
            <a:ext cx="7698357"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28</a:t>
            </a:fld>
            <a:endParaRPr lang="pt-BR" altLang="pt-BR"/>
          </a:p>
        </p:txBody>
      </p:sp>
      <p:pic>
        <p:nvPicPr>
          <p:cNvPr id="2" name="Imagem 1">
            <a:extLst>
              <a:ext uri="{FF2B5EF4-FFF2-40B4-BE49-F238E27FC236}">
                <a16:creationId xmlns:a16="http://schemas.microsoft.com/office/drawing/2014/main" id="{774E70F0-1CD4-4D55-B2D1-735C41C9DDAF}"/>
              </a:ext>
            </a:extLst>
          </p:cNvPr>
          <p:cNvPicPr>
            <a:picLocks noChangeAspect="1"/>
          </p:cNvPicPr>
          <p:nvPr/>
        </p:nvPicPr>
        <p:blipFill>
          <a:blip r:embed="rId2"/>
          <a:stretch>
            <a:fillRect/>
          </a:stretch>
        </p:blipFill>
        <p:spPr>
          <a:xfrm>
            <a:off x="542328" y="1193362"/>
            <a:ext cx="8169748" cy="5052273"/>
          </a:xfrm>
          <a:prstGeom prst="rect">
            <a:avLst/>
          </a:prstGeom>
        </p:spPr>
      </p:pic>
    </p:spTree>
    <p:extLst>
      <p:ext uri="{BB962C8B-B14F-4D97-AF65-F5344CB8AC3E}">
        <p14:creationId xmlns:p14="http://schemas.microsoft.com/office/powerpoint/2010/main" val="2671421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73C7E1E-98FD-4BC8-9862-C29580F65382}"/>
              </a:ext>
            </a:extLst>
          </p:cNvPr>
          <p:cNvSpPr/>
          <p:nvPr/>
        </p:nvSpPr>
        <p:spPr>
          <a:xfrm>
            <a:off x="1115616" y="6309320"/>
            <a:ext cx="7683441"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5" name="CaixaDeTexto 4">
            <a:extLst>
              <a:ext uri="{FF2B5EF4-FFF2-40B4-BE49-F238E27FC236}">
                <a16:creationId xmlns:a16="http://schemas.microsoft.com/office/drawing/2014/main" id="{D2F9F5A5-9FA9-4215-8274-5F7D9B4D3E5E}"/>
              </a:ext>
            </a:extLst>
          </p:cNvPr>
          <p:cNvSpPr txBox="1"/>
          <p:nvPr/>
        </p:nvSpPr>
        <p:spPr>
          <a:xfrm>
            <a:off x="262227" y="74617"/>
            <a:ext cx="8619545" cy="584775"/>
          </a:xfrm>
          <a:prstGeom prst="rect">
            <a:avLst/>
          </a:prstGeom>
          <a:noFill/>
        </p:spPr>
        <p:txBody>
          <a:bodyPr wrap="square" rtlCol="0">
            <a:spAutoFit/>
          </a:bodyPr>
          <a:lstStyle/>
          <a:p>
            <a:pPr algn="just"/>
            <a:r>
              <a:rPr lang="pt-BR" sz="2400" dirty="0"/>
              <a:t>Sem empréstimos  intercompanhias o saldo de novembro/2021 é superior a dez/2016 e equivalente a dez/2020.</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511180"/>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514355"/>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29</a:t>
            </a:fld>
            <a:endParaRPr lang="pt-BR" altLang="pt-BR"/>
          </a:p>
        </p:txBody>
      </p:sp>
      <p:pic>
        <p:nvPicPr>
          <p:cNvPr id="3" name="Imagem 2">
            <a:extLst>
              <a:ext uri="{FF2B5EF4-FFF2-40B4-BE49-F238E27FC236}">
                <a16:creationId xmlns:a16="http://schemas.microsoft.com/office/drawing/2014/main" id="{5456F190-82FA-47C6-8CBB-C1E92DF8391C}"/>
              </a:ext>
            </a:extLst>
          </p:cNvPr>
          <p:cNvPicPr>
            <a:picLocks noChangeAspect="1"/>
          </p:cNvPicPr>
          <p:nvPr/>
        </p:nvPicPr>
        <p:blipFill>
          <a:blip r:embed="rId2"/>
          <a:stretch>
            <a:fillRect/>
          </a:stretch>
        </p:blipFill>
        <p:spPr>
          <a:xfrm>
            <a:off x="413285" y="1083519"/>
            <a:ext cx="8385772" cy="5185865"/>
          </a:xfrm>
          <a:prstGeom prst="rect">
            <a:avLst/>
          </a:prstGeom>
        </p:spPr>
      </p:pic>
    </p:spTree>
    <p:extLst>
      <p:ext uri="{BB962C8B-B14F-4D97-AF65-F5344CB8AC3E}">
        <p14:creationId xmlns:p14="http://schemas.microsoft.com/office/powerpoint/2010/main" val="206853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323528" y="294402"/>
            <a:ext cx="5184576" cy="468720"/>
          </a:xfrm>
          <a:prstGeom prst="rect">
            <a:avLst/>
          </a:prstGeom>
          <a:noFill/>
          <a:ln>
            <a:noFill/>
          </a:ln>
        </p:spPr>
        <p:txBody>
          <a:bodyPr anchor="ctr">
            <a:normAutofit/>
          </a:bodyPr>
          <a:lstStyle/>
          <a:p>
            <a:pPr algn="ctr" fontAlgn="base">
              <a:spcBef>
                <a:spcPct val="0"/>
              </a:spcBef>
              <a:spcAft>
                <a:spcPct val="0"/>
              </a:spcAft>
            </a:pPr>
            <a:r>
              <a:rPr lang="pt-BR" sz="3200" dirty="0">
                <a:solidFill>
                  <a:srgbClr val="003399"/>
                </a:solidFill>
                <a:latin typeface="Verdana Pro" panose="020B0604020202020204" pitchFamily="34" charset="0"/>
                <a:ea typeface="+mj-ea"/>
                <a:cs typeface="+mj-cs"/>
              </a:rPr>
              <a:t>1. Objetivos, dados  e metodologia  </a:t>
            </a:r>
          </a:p>
        </p:txBody>
      </p:sp>
      <p:sp>
        <p:nvSpPr>
          <p:cNvPr id="296" name="TextShape 2"/>
          <p:cNvSpPr txBox="1"/>
          <p:nvPr/>
        </p:nvSpPr>
        <p:spPr>
          <a:xfrm>
            <a:off x="323528" y="1196752"/>
            <a:ext cx="8568952" cy="3813210"/>
          </a:xfrm>
          <a:prstGeom prst="rect">
            <a:avLst/>
          </a:prstGeom>
          <a:noFill/>
          <a:ln>
            <a:noFill/>
          </a:ln>
        </p:spPr>
        <p:txBody>
          <a:bodyPr>
            <a:normAutofit fontScale="25000" lnSpcReduction="20000"/>
          </a:bodyPr>
          <a:lstStyle/>
          <a:p>
            <a:pPr marL="270" algn="just">
              <a:lnSpc>
                <a:spcPct val="170000"/>
              </a:lnSpc>
              <a:spcBef>
                <a:spcPts val="751"/>
              </a:spcBef>
              <a:buClr>
                <a:srgbClr val="000000"/>
              </a:buClr>
            </a:pPr>
            <a:r>
              <a:rPr lang="pt-BR" sz="8800" spc="-1" dirty="0">
                <a:solidFill>
                  <a:srgbClr val="000000"/>
                </a:solidFill>
                <a:latin typeface="+mn-lt"/>
                <a:ea typeface="Verdana" panose="020B0604030504040204" pitchFamily="34" charset="0"/>
              </a:rPr>
              <a:t>a. O objetivo deste produto é  oferecer  um conjunto de análises,  indicadores  e dados  que permitam verificar de que modo o conjunto de todas as empresas  não financeiras brasileiras se financiam. Valor dos recursos líquidos  captados pelas empresas  em cada período: para obter uma estimativa dos recursos líquidos que entram no caixa das empresas ,  utiliza-se  a diferença entre o  saldo final e inicial cada fonte de divida  em  cada período; no caso de recursos captados  no mercado internacional, é calculada  inicialmente a diferença mensal do saldo em moeda estrangeira ,   valor esse  convertido pela taxa cambial  média  do mês.      </a:t>
            </a:r>
          </a:p>
          <a:p>
            <a:pPr marL="270" algn="just">
              <a:lnSpc>
                <a:spcPct val="170000"/>
              </a:lnSpc>
              <a:spcBef>
                <a:spcPts val="751"/>
              </a:spcBef>
              <a:buClr>
                <a:srgbClr val="000000"/>
              </a:buClr>
            </a:pPr>
            <a:r>
              <a:rPr lang="pt-BR" sz="8800" spc="-1" dirty="0">
                <a:solidFill>
                  <a:srgbClr val="000000"/>
                </a:solidFill>
                <a:latin typeface="+mn-lt"/>
                <a:ea typeface="Verdana" panose="020B0604030504040204" pitchFamily="34" charset="0"/>
              </a:rPr>
              <a:t>b. Fontes de dados: As informações   da composição   do exigível financeiro de todas as empresas não financeiras por fontes de recursos são obtidos a partir da consolidação de dados de fontes primárias (BACEN, ANBIMA, CVM, B3</a:t>
            </a:r>
            <a:r>
              <a:rPr lang="pt-BR" sz="8800" dirty="0">
                <a:latin typeface="+mn-lt"/>
                <a:ea typeface="Verdana" panose="020B0604030504040204" pitchFamily="34" charset="0"/>
              </a:rPr>
              <a:t> </a:t>
            </a:r>
            <a:r>
              <a:rPr lang="pt-BR" sz="8800" spc="-1" dirty="0">
                <a:solidFill>
                  <a:srgbClr val="000000"/>
                </a:solidFill>
                <a:latin typeface="+mn-lt"/>
                <a:ea typeface="Verdana" panose="020B0604030504040204" pitchFamily="34" charset="0"/>
              </a:rPr>
              <a:t>e Demonstrativos Financeiros de Entidades Financeiras)  com o uso do Modelo de Contas Financeiras do CEMEC Fipe. </a:t>
            </a:r>
          </a:p>
          <a:p>
            <a:pPr marL="270" algn="just">
              <a:lnSpc>
                <a:spcPct val="170000"/>
              </a:lnSpc>
              <a:spcBef>
                <a:spcPts val="751"/>
              </a:spcBef>
              <a:buClr>
                <a:srgbClr val="000000"/>
              </a:buClr>
            </a:pPr>
            <a:r>
              <a:rPr lang="pt-BR" sz="8800" spc="-1" dirty="0">
                <a:solidFill>
                  <a:srgbClr val="000000"/>
                </a:solidFill>
                <a:latin typeface="+mn-lt"/>
                <a:ea typeface="Verdana" panose="020B0604030504040204" pitchFamily="34" charset="0"/>
              </a:rPr>
              <a:t>c. Frequência dos relatórios: indicadores mensais</a:t>
            </a:r>
          </a:p>
          <a:p>
            <a:pPr marL="270" algn="just">
              <a:lnSpc>
                <a:spcPct val="170000"/>
              </a:lnSpc>
              <a:spcBef>
                <a:spcPts val="751"/>
              </a:spcBef>
              <a:buClr>
                <a:srgbClr val="000000"/>
              </a:buClr>
            </a:pPr>
            <a:r>
              <a:rPr lang="pt-BR" sz="8800" spc="-1" dirty="0">
                <a:solidFill>
                  <a:srgbClr val="000000"/>
                </a:solidFill>
                <a:latin typeface="+mn-lt"/>
                <a:ea typeface="Verdana" panose="020B0604030504040204" pitchFamily="34" charset="0"/>
              </a:rPr>
              <a:t>d. Prazo de  divulgação a partir do mês de referência: 90 dias (60 dias para divulgação do dado da fonte primária e 30 dias da elaboração). </a:t>
            </a:r>
          </a:p>
          <a:p>
            <a:pPr algn="just">
              <a:lnSpc>
                <a:spcPct val="90000"/>
              </a:lnSpc>
              <a:spcBef>
                <a:spcPts val="751"/>
              </a:spcBef>
            </a:pPr>
            <a:endParaRPr lang="pt-BR" sz="6000" spc="-1" dirty="0">
              <a:solidFill>
                <a:srgbClr val="000000"/>
              </a:solidFill>
              <a:latin typeface="+mn-lt"/>
            </a:endParaRPr>
          </a:p>
          <a:p>
            <a:pPr algn="just">
              <a:lnSpc>
                <a:spcPct val="90000"/>
              </a:lnSpc>
              <a:spcBef>
                <a:spcPts val="751"/>
              </a:spcBef>
            </a:pPr>
            <a:endParaRPr lang="pt-BR" sz="1500" spc="-1" dirty="0">
              <a:solidFill>
                <a:srgbClr val="000000"/>
              </a:solidFill>
              <a:latin typeface="Calibri"/>
            </a:endParaRP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a:t>
            </a:fld>
            <a:endParaRPr lang="pt-BR" altLang="pt-B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99C6C79-4C7B-4653-A8B2-BA6AAEC6915B}"/>
              </a:ext>
            </a:extLst>
          </p:cNvPr>
          <p:cNvSpPr/>
          <p:nvPr/>
        </p:nvSpPr>
        <p:spPr>
          <a:xfrm>
            <a:off x="1090939" y="6203210"/>
            <a:ext cx="7611433"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5" name="CaixaDeTexto 4">
            <a:extLst>
              <a:ext uri="{FF2B5EF4-FFF2-40B4-BE49-F238E27FC236}">
                <a16:creationId xmlns:a16="http://schemas.microsoft.com/office/drawing/2014/main" id="{E9BCE3D1-4556-4381-B253-CF04526CB7D7}"/>
              </a:ext>
            </a:extLst>
          </p:cNvPr>
          <p:cNvSpPr txBox="1"/>
          <p:nvPr/>
        </p:nvSpPr>
        <p:spPr>
          <a:xfrm>
            <a:off x="546795" y="129750"/>
            <a:ext cx="7776220" cy="830997"/>
          </a:xfrm>
          <a:prstGeom prst="rect">
            <a:avLst/>
          </a:prstGeom>
          <a:noFill/>
        </p:spPr>
        <p:txBody>
          <a:bodyPr wrap="square" rtlCol="0">
            <a:spAutoFit/>
          </a:bodyPr>
          <a:lstStyle/>
          <a:p>
            <a:pPr algn="just"/>
            <a:r>
              <a:rPr lang="pt-BR" sz="2400" dirty="0"/>
              <a:t>Mudança de composição da dívida das empresas reflete aumento do saldo de dívida corporativa e recursos livres e queda da participação do crédito direcionado BNDES.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439172"/>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42347"/>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30</a:t>
            </a:fld>
            <a:endParaRPr lang="pt-BR" altLang="pt-BR"/>
          </a:p>
        </p:txBody>
      </p:sp>
      <p:pic>
        <p:nvPicPr>
          <p:cNvPr id="2" name="Imagem 1">
            <a:extLst>
              <a:ext uri="{FF2B5EF4-FFF2-40B4-BE49-F238E27FC236}">
                <a16:creationId xmlns:a16="http://schemas.microsoft.com/office/drawing/2014/main" id="{9E4C59D8-11E2-470A-B207-F324EB08620C}"/>
              </a:ext>
            </a:extLst>
          </p:cNvPr>
          <p:cNvPicPr>
            <a:picLocks noChangeAspect="1"/>
          </p:cNvPicPr>
          <p:nvPr/>
        </p:nvPicPr>
        <p:blipFill>
          <a:blip r:embed="rId2"/>
          <a:stretch>
            <a:fillRect/>
          </a:stretch>
        </p:blipFill>
        <p:spPr>
          <a:xfrm>
            <a:off x="546795" y="1058701"/>
            <a:ext cx="8313764" cy="5141334"/>
          </a:xfrm>
          <a:prstGeom prst="rect">
            <a:avLst/>
          </a:prstGeom>
        </p:spPr>
      </p:pic>
    </p:spTree>
    <p:extLst>
      <p:ext uri="{BB962C8B-B14F-4D97-AF65-F5344CB8AC3E}">
        <p14:creationId xmlns:p14="http://schemas.microsoft.com/office/powerpoint/2010/main" val="3224901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CF95554-5C12-4104-A653-8AD89F55A994}"/>
              </a:ext>
            </a:extLst>
          </p:cNvPr>
          <p:cNvSpPr/>
          <p:nvPr/>
        </p:nvSpPr>
        <p:spPr>
          <a:xfrm>
            <a:off x="1137030" y="6165304"/>
            <a:ext cx="7323401" cy="235962"/>
          </a:xfrm>
          <a:prstGeom prst="rect">
            <a:avLst/>
          </a:prstGeom>
        </p:spPr>
        <p:txBody>
          <a:bodyPr wrap="square">
            <a:spAutoFit/>
          </a:bodyPr>
          <a:lstStyle/>
          <a:p>
            <a:pPr algn="l"/>
            <a:r>
              <a:rPr lang="pt-BR" sz="1400" dirty="0">
                <a:latin typeface="+mn-lt"/>
              </a:rPr>
              <a:t>Fonte: Contas Financeiras CEMEC (BACEN, ANBIMA, CVM, B3 e Demonstrativos Financeiros de Empresas) </a:t>
            </a:r>
          </a:p>
        </p:txBody>
      </p:sp>
      <p:sp>
        <p:nvSpPr>
          <p:cNvPr id="5" name="CaixaDeTexto 4">
            <a:extLst>
              <a:ext uri="{FF2B5EF4-FFF2-40B4-BE49-F238E27FC236}">
                <a16:creationId xmlns:a16="http://schemas.microsoft.com/office/drawing/2014/main" id="{20B51962-C34F-4220-9773-83FFC00B6427}"/>
              </a:ext>
            </a:extLst>
          </p:cNvPr>
          <p:cNvSpPr txBox="1"/>
          <p:nvPr/>
        </p:nvSpPr>
        <p:spPr>
          <a:xfrm>
            <a:off x="145313" y="138536"/>
            <a:ext cx="8853373" cy="584775"/>
          </a:xfrm>
          <a:prstGeom prst="rect">
            <a:avLst/>
          </a:prstGeom>
          <a:noFill/>
        </p:spPr>
        <p:txBody>
          <a:bodyPr wrap="square" rtlCol="0">
            <a:spAutoFit/>
          </a:bodyPr>
          <a:lstStyle/>
          <a:p>
            <a:pPr algn="just"/>
            <a:r>
              <a:rPr lang="pt-BR" sz="2400" dirty="0"/>
              <a:t>No mercado doméstico, em novembro/2021, há crescimento de recursos de dívida corporativa e queda nas demais fontes.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439172"/>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42347"/>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31</a:t>
            </a:fld>
            <a:endParaRPr lang="pt-BR" altLang="pt-BR"/>
          </a:p>
        </p:txBody>
      </p:sp>
      <p:pic>
        <p:nvPicPr>
          <p:cNvPr id="3" name="Imagem 2">
            <a:extLst>
              <a:ext uri="{FF2B5EF4-FFF2-40B4-BE49-F238E27FC236}">
                <a16:creationId xmlns:a16="http://schemas.microsoft.com/office/drawing/2014/main" id="{61ED358A-8CE0-4BC7-AAC6-F86B6B1F13E8}"/>
              </a:ext>
            </a:extLst>
          </p:cNvPr>
          <p:cNvPicPr>
            <a:picLocks noChangeAspect="1"/>
          </p:cNvPicPr>
          <p:nvPr/>
        </p:nvPicPr>
        <p:blipFill>
          <a:blip r:embed="rId2"/>
          <a:stretch>
            <a:fillRect/>
          </a:stretch>
        </p:blipFill>
        <p:spPr>
          <a:xfrm>
            <a:off x="683569" y="1124744"/>
            <a:ext cx="8097740" cy="5007742"/>
          </a:xfrm>
          <a:prstGeom prst="rect">
            <a:avLst/>
          </a:prstGeom>
        </p:spPr>
      </p:pic>
    </p:spTree>
    <p:extLst>
      <p:ext uri="{BB962C8B-B14F-4D97-AF65-F5344CB8AC3E}">
        <p14:creationId xmlns:p14="http://schemas.microsoft.com/office/powerpoint/2010/main" val="3318219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40DD6B2-08FE-42BD-8501-A67DBBD3DA38}"/>
              </a:ext>
            </a:extLst>
          </p:cNvPr>
          <p:cNvSpPr txBox="1"/>
          <p:nvPr/>
        </p:nvSpPr>
        <p:spPr>
          <a:xfrm>
            <a:off x="252685" y="127193"/>
            <a:ext cx="8333015" cy="584775"/>
          </a:xfrm>
          <a:prstGeom prst="rect">
            <a:avLst/>
          </a:prstGeom>
          <a:noFill/>
        </p:spPr>
        <p:txBody>
          <a:bodyPr wrap="square" rtlCol="0">
            <a:spAutoFit/>
          </a:bodyPr>
          <a:lstStyle/>
          <a:p>
            <a:pPr algn="just"/>
            <a:r>
              <a:rPr lang="pt-BR" sz="2400" dirty="0"/>
              <a:t>A participação de dívida corporativa no exigível das empresas é a maior da série</a:t>
            </a:r>
          </a:p>
        </p:txBody>
      </p:sp>
      <p:sp>
        <p:nvSpPr>
          <p:cNvPr id="5" name="Retângulo 4">
            <a:extLst>
              <a:ext uri="{FF2B5EF4-FFF2-40B4-BE49-F238E27FC236}">
                <a16:creationId xmlns:a16="http://schemas.microsoft.com/office/drawing/2014/main" id="{B0207632-ECA0-425F-A859-BEC74F992D59}"/>
              </a:ext>
            </a:extLst>
          </p:cNvPr>
          <p:cNvSpPr/>
          <p:nvPr/>
        </p:nvSpPr>
        <p:spPr>
          <a:xfrm>
            <a:off x="808332" y="6278111"/>
            <a:ext cx="7580091"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511180"/>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514355"/>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32</a:t>
            </a:fld>
            <a:endParaRPr lang="pt-BR" altLang="pt-BR"/>
          </a:p>
        </p:txBody>
      </p:sp>
      <p:pic>
        <p:nvPicPr>
          <p:cNvPr id="4" name="Imagem 3">
            <a:extLst>
              <a:ext uri="{FF2B5EF4-FFF2-40B4-BE49-F238E27FC236}">
                <a16:creationId xmlns:a16="http://schemas.microsoft.com/office/drawing/2014/main" id="{77A4DB16-C04B-4914-9B9A-46EC32EB207C}"/>
              </a:ext>
            </a:extLst>
          </p:cNvPr>
          <p:cNvPicPr>
            <a:picLocks noChangeAspect="1"/>
          </p:cNvPicPr>
          <p:nvPr/>
        </p:nvPicPr>
        <p:blipFill>
          <a:blip r:embed="rId2"/>
          <a:stretch>
            <a:fillRect/>
          </a:stretch>
        </p:blipFill>
        <p:spPr>
          <a:xfrm>
            <a:off x="506707" y="1389673"/>
            <a:ext cx="7881716" cy="4874150"/>
          </a:xfrm>
          <a:prstGeom prst="rect">
            <a:avLst/>
          </a:prstGeom>
        </p:spPr>
      </p:pic>
    </p:spTree>
    <p:extLst>
      <p:ext uri="{BB962C8B-B14F-4D97-AF65-F5344CB8AC3E}">
        <p14:creationId xmlns:p14="http://schemas.microsoft.com/office/powerpoint/2010/main" val="124334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015E9D94-8A77-41FC-A4AC-2C4F80E0E363}"/>
              </a:ext>
            </a:extLst>
          </p:cNvPr>
          <p:cNvGraphicFramePr>
            <a:graphicFrameLocks noGrp="1"/>
          </p:cNvGraphicFramePr>
          <p:nvPr>
            <p:extLst>
              <p:ext uri="{D42A27DB-BD31-4B8C-83A1-F6EECF244321}">
                <p14:modId xmlns:p14="http://schemas.microsoft.com/office/powerpoint/2010/main" val="2261057985"/>
              </p:ext>
            </p:extLst>
          </p:nvPr>
        </p:nvGraphicFramePr>
        <p:xfrm>
          <a:off x="827871" y="2780928"/>
          <a:ext cx="6892276" cy="2786233"/>
        </p:xfrm>
        <a:graphic>
          <a:graphicData uri="http://schemas.openxmlformats.org/drawingml/2006/table">
            <a:tbl>
              <a:tblPr firstRow="1" firstCol="1" bandRow="1"/>
              <a:tblGrid>
                <a:gridCol w="1722664">
                  <a:extLst>
                    <a:ext uri="{9D8B030D-6E8A-4147-A177-3AD203B41FA5}">
                      <a16:colId xmlns:a16="http://schemas.microsoft.com/office/drawing/2014/main" val="1754928167"/>
                    </a:ext>
                  </a:extLst>
                </a:gridCol>
                <a:gridCol w="1722664">
                  <a:extLst>
                    <a:ext uri="{9D8B030D-6E8A-4147-A177-3AD203B41FA5}">
                      <a16:colId xmlns:a16="http://schemas.microsoft.com/office/drawing/2014/main" val="3450723195"/>
                    </a:ext>
                  </a:extLst>
                </a:gridCol>
                <a:gridCol w="1723474">
                  <a:extLst>
                    <a:ext uri="{9D8B030D-6E8A-4147-A177-3AD203B41FA5}">
                      <a16:colId xmlns:a16="http://schemas.microsoft.com/office/drawing/2014/main" val="611982368"/>
                    </a:ext>
                  </a:extLst>
                </a:gridCol>
                <a:gridCol w="1723474">
                  <a:extLst>
                    <a:ext uri="{9D8B030D-6E8A-4147-A177-3AD203B41FA5}">
                      <a16:colId xmlns:a16="http://schemas.microsoft.com/office/drawing/2014/main" val="2428799956"/>
                    </a:ext>
                  </a:extLst>
                </a:gridCol>
              </a:tblGrid>
              <a:tr h="672924">
                <a:tc>
                  <a:txBody>
                    <a:bodyPr/>
                    <a:lstStyle/>
                    <a:p>
                      <a:pPr algn="ctr">
                        <a:lnSpc>
                          <a:spcPct val="150000"/>
                        </a:lnSpc>
                        <a:spcAft>
                          <a:spcPts val="0"/>
                        </a:spcAft>
                      </a:pPr>
                      <a:r>
                        <a:rPr lang="pt-BR" sz="1500" b="1" dirty="0">
                          <a:solidFill>
                            <a:schemeClr val="tx2"/>
                          </a:solidFill>
                          <a:effectLst/>
                          <a:latin typeface="+mn-lt"/>
                          <a:ea typeface="Calibri" panose="020F0502020204030204" pitchFamily="34" charset="0"/>
                          <a:cs typeface="Times New Roman" panose="02020603050405020304" pitchFamily="18" charset="0"/>
                        </a:rPr>
                        <a:t>CRÉDITO</a:t>
                      </a:r>
                      <a:endParaRPr lang="pt-BR" sz="1500" dirty="0">
                        <a:solidFill>
                          <a:schemeClr val="tx2"/>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500" b="1" dirty="0">
                          <a:solidFill>
                            <a:schemeClr val="tx2"/>
                          </a:solidFill>
                          <a:effectLst/>
                          <a:latin typeface="+mn-lt"/>
                          <a:ea typeface="Calibri" panose="020F0502020204030204" pitchFamily="34" charset="0"/>
                          <a:cs typeface="Times New Roman" panose="02020603050405020304" pitchFamily="18" charset="0"/>
                        </a:rPr>
                        <a:t>12/2016</a:t>
                      </a:r>
                      <a:endParaRPr lang="pt-BR" sz="1500" dirty="0">
                        <a:solidFill>
                          <a:schemeClr val="tx2"/>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500" b="1" dirty="0">
                          <a:solidFill>
                            <a:schemeClr val="tx2"/>
                          </a:solidFill>
                          <a:effectLst/>
                          <a:latin typeface="+mn-lt"/>
                          <a:ea typeface="Calibri" panose="020F0502020204030204" pitchFamily="34" charset="0"/>
                          <a:cs typeface="Times New Roman" panose="02020603050405020304" pitchFamily="18" charset="0"/>
                        </a:rPr>
                        <a:t>11/2021</a:t>
                      </a:r>
                      <a:endParaRPr lang="pt-BR" sz="1500" dirty="0">
                        <a:solidFill>
                          <a:schemeClr val="tx2"/>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500" b="1" dirty="0">
                          <a:solidFill>
                            <a:schemeClr val="tx2"/>
                          </a:solidFill>
                          <a:effectLst/>
                          <a:latin typeface="+mn-lt"/>
                          <a:ea typeface="Calibri" panose="020F0502020204030204" pitchFamily="34" charset="0"/>
                          <a:cs typeface="Times New Roman" panose="02020603050405020304" pitchFamily="18" charset="0"/>
                        </a:rPr>
                        <a:t>VARIAÇÃO </a:t>
                      </a:r>
                      <a:r>
                        <a:rPr lang="pt-BR" sz="1500" b="1" dirty="0" err="1">
                          <a:solidFill>
                            <a:schemeClr val="tx2"/>
                          </a:solidFill>
                          <a:effectLst/>
                          <a:latin typeface="+mn-lt"/>
                          <a:ea typeface="Calibri" panose="020F0502020204030204" pitchFamily="34" charset="0"/>
                          <a:cs typeface="Times New Roman" panose="02020603050405020304" pitchFamily="18" charset="0"/>
                        </a:rPr>
                        <a:t>p.p</a:t>
                      </a:r>
                      <a:r>
                        <a:rPr lang="pt-BR" sz="1500" b="1" dirty="0">
                          <a:solidFill>
                            <a:schemeClr val="tx2"/>
                          </a:solidFill>
                          <a:effectLst/>
                          <a:latin typeface="+mn-lt"/>
                          <a:ea typeface="Calibri" panose="020F0502020204030204" pitchFamily="34" charset="0"/>
                          <a:cs typeface="Times New Roman" panose="02020603050405020304" pitchFamily="18" charset="0"/>
                        </a:rPr>
                        <a:t>.</a:t>
                      </a:r>
                      <a:endParaRPr lang="pt-BR" sz="1500" dirty="0">
                        <a:solidFill>
                          <a:schemeClr val="tx2"/>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231936"/>
                  </a:ext>
                </a:extLst>
              </a:tr>
              <a:tr h="672924">
                <a:tc>
                  <a:txBody>
                    <a:bodyPr/>
                    <a:lstStyle/>
                    <a:p>
                      <a:pPr>
                        <a:lnSpc>
                          <a:spcPct val="150000"/>
                        </a:lnSpc>
                        <a:spcAft>
                          <a:spcPts val="0"/>
                        </a:spcAft>
                      </a:pPr>
                      <a:r>
                        <a:rPr lang="pt-BR" sz="1800" dirty="0">
                          <a:effectLst/>
                          <a:latin typeface="+mn-lt"/>
                          <a:ea typeface="Calibri" panose="020F0502020204030204" pitchFamily="34" charset="0"/>
                          <a:cs typeface="Times New Roman" panose="02020603050405020304" pitchFamily="18" charset="0"/>
                        </a:rPr>
                        <a:t>Direcionado</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algn="ctr">
                        <a:lnSpc>
                          <a:spcPct val="150000"/>
                        </a:lnSpc>
                        <a:spcAft>
                          <a:spcPts val="0"/>
                        </a:spcAft>
                      </a:pPr>
                      <a:r>
                        <a:rPr lang="pt-BR" sz="1800" dirty="0">
                          <a:effectLst/>
                          <a:latin typeface="+mn-lt"/>
                          <a:ea typeface="Calibri" panose="020F0502020204030204" pitchFamily="34" charset="0"/>
                          <a:cs typeface="Times New Roman" panose="02020603050405020304" pitchFamily="18" charset="0"/>
                        </a:rPr>
                        <a:t>51,6%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marL="0" algn="ctr" defTabSz="914400" rtl="0" eaLnBrk="1" fontAlgn="ctr" latinLnBrk="0" hangingPunct="1">
                        <a:lnSpc>
                          <a:spcPct val="150000"/>
                        </a:lnSpc>
                        <a:spcAft>
                          <a:spcPts val="0"/>
                        </a:spcAft>
                      </a:pPr>
                      <a:r>
                        <a:rPr lang="pt-BR" sz="1800" kern="1200" dirty="0">
                          <a:solidFill>
                            <a:schemeClr val="tx1"/>
                          </a:solidFill>
                          <a:effectLst/>
                          <a:latin typeface="+mn-lt"/>
                          <a:cs typeface="Times New Roman" panose="02020603050405020304" pitchFamily="18" charset="0"/>
                        </a:rPr>
                        <a:t>35,6%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marL="0" algn="ctr" defTabSz="914400" rtl="0" eaLnBrk="1" fontAlgn="ctr" latinLnBrk="0" hangingPunct="1">
                        <a:lnSpc>
                          <a:spcPct val="150000"/>
                        </a:lnSpc>
                        <a:spcAft>
                          <a:spcPts val="0"/>
                        </a:spcAft>
                      </a:pPr>
                      <a:r>
                        <a:rPr lang="pt-BR" sz="1800" kern="1200" dirty="0">
                          <a:solidFill>
                            <a:schemeClr val="tx1"/>
                          </a:solidFill>
                          <a:effectLst/>
                          <a:latin typeface="+mn-lt"/>
                          <a:cs typeface="Times New Roman" panose="02020603050405020304" pitchFamily="18" charset="0"/>
                        </a:rPr>
                        <a:t>-16,07%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extLst>
                  <a:ext uri="{0D108BD9-81ED-4DB2-BD59-A6C34878D82A}">
                    <a16:rowId xmlns:a16="http://schemas.microsoft.com/office/drawing/2014/main" val="37912966"/>
                  </a:ext>
                </a:extLst>
              </a:tr>
              <a:tr h="672924">
                <a:tc>
                  <a:txBody>
                    <a:bodyPr/>
                    <a:lstStyle/>
                    <a:p>
                      <a:pPr>
                        <a:lnSpc>
                          <a:spcPct val="150000"/>
                        </a:lnSpc>
                        <a:spcAft>
                          <a:spcPts val="0"/>
                        </a:spcAft>
                      </a:pPr>
                      <a:r>
                        <a:rPr lang="pt-BR" sz="1800">
                          <a:effectLst/>
                          <a:latin typeface="+mn-lt"/>
                          <a:ea typeface="Calibri" panose="020F0502020204030204" pitchFamily="34" charset="0"/>
                          <a:cs typeface="Times New Roman" panose="02020603050405020304" pitchFamily="18" charset="0"/>
                        </a:rPr>
                        <a:t>Recursos livres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algn="ctr">
                        <a:lnSpc>
                          <a:spcPct val="150000"/>
                        </a:lnSpc>
                        <a:spcAft>
                          <a:spcPts val="0"/>
                        </a:spcAft>
                      </a:pPr>
                      <a:r>
                        <a:rPr lang="pt-BR" sz="1800" dirty="0">
                          <a:effectLst/>
                          <a:latin typeface="+mn-lt"/>
                          <a:ea typeface="Calibri" panose="020F0502020204030204" pitchFamily="34" charset="0"/>
                          <a:cs typeface="Times New Roman" panose="02020603050405020304" pitchFamily="18" charset="0"/>
                        </a:rPr>
                        <a:t>48,4%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marL="0" algn="ctr" defTabSz="914400" rtl="0" eaLnBrk="1" fontAlgn="ctr" latinLnBrk="0" hangingPunct="1">
                        <a:lnSpc>
                          <a:spcPct val="150000"/>
                        </a:lnSpc>
                        <a:spcAft>
                          <a:spcPts val="0"/>
                        </a:spcAft>
                      </a:pPr>
                      <a:r>
                        <a:rPr lang="pt-BR" sz="1800" kern="1200">
                          <a:solidFill>
                            <a:schemeClr val="tx1"/>
                          </a:solidFill>
                          <a:effectLst/>
                          <a:latin typeface="+mn-lt"/>
                          <a:cs typeface="Times New Roman" panose="02020603050405020304" pitchFamily="18" charset="0"/>
                        </a:rPr>
                        <a:t>64,4%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marL="0" algn="ctr" defTabSz="914400" rtl="0" eaLnBrk="1" fontAlgn="ctr" latinLnBrk="0" hangingPunct="1">
                        <a:lnSpc>
                          <a:spcPct val="150000"/>
                        </a:lnSpc>
                        <a:spcAft>
                          <a:spcPts val="0"/>
                        </a:spcAft>
                      </a:pPr>
                      <a:r>
                        <a:rPr lang="pt-BR" sz="1800" kern="1200" dirty="0">
                          <a:solidFill>
                            <a:schemeClr val="tx1"/>
                          </a:solidFill>
                          <a:effectLst/>
                          <a:latin typeface="+mn-lt"/>
                          <a:cs typeface="Times New Roman" panose="02020603050405020304" pitchFamily="18" charset="0"/>
                        </a:rPr>
                        <a:t>16,07%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extLst>
                  <a:ext uri="{0D108BD9-81ED-4DB2-BD59-A6C34878D82A}">
                    <a16:rowId xmlns:a16="http://schemas.microsoft.com/office/drawing/2014/main" val="1063481399"/>
                  </a:ext>
                </a:extLst>
              </a:tr>
              <a:tr h="672924">
                <a:tc>
                  <a:txBody>
                    <a:bodyPr/>
                    <a:lstStyle/>
                    <a:p>
                      <a:pPr>
                        <a:lnSpc>
                          <a:spcPct val="150000"/>
                        </a:lnSpc>
                        <a:spcAft>
                          <a:spcPts val="0"/>
                        </a:spcAft>
                      </a:pPr>
                      <a:r>
                        <a:rPr lang="pt-BR" sz="1800">
                          <a:effectLst/>
                          <a:latin typeface="+mn-lt"/>
                          <a:ea typeface="Calibri" panose="020F0502020204030204" pitchFamily="34" charset="0"/>
                          <a:cs typeface="Times New Roman" panose="02020603050405020304" pitchFamily="18" charset="0"/>
                        </a:rPr>
                        <a:t>Soma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algn="ctr">
                        <a:lnSpc>
                          <a:spcPct val="150000"/>
                        </a:lnSpc>
                        <a:spcAft>
                          <a:spcPts val="0"/>
                        </a:spcAft>
                      </a:pPr>
                      <a:r>
                        <a:rPr lang="pt-BR" sz="1800">
                          <a:effectLst/>
                          <a:latin typeface="+mn-lt"/>
                          <a:ea typeface="Calibri" panose="020F0502020204030204" pitchFamily="34" charset="0"/>
                          <a:cs typeface="Times New Roman" panose="02020603050405020304" pitchFamily="18" charset="0"/>
                        </a:rPr>
                        <a:t>100,0%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algn="ctr">
                        <a:lnSpc>
                          <a:spcPct val="150000"/>
                        </a:lnSpc>
                        <a:spcAft>
                          <a:spcPts val="0"/>
                        </a:spcAft>
                      </a:pPr>
                      <a:r>
                        <a:rPr lang="pt-BR" sz="1800" dirty="0">
                          <a:effectLst/>
                          <a:latin typeface="+mn-lt"/>
                          <a:ea typeface="Calibri" panose="020F0502020204030204" pitchFamily="34" charset="0"/>
                          <a:cs typeface="Times New Roman" panose="02020603050405020304" pitchFamily="18" charset="0"/>
                        </a:rPr>
                        <a:t>100,0%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tc>
                  <a:txBody>
                    <a:bodyPr/>
                    <a:lstStyle/>
                    <a:p>
                      <a:pPr algn="ctr">
                        <a:lnSpc>
                          <a:spcPct val="150000"/>
                        </a:lnSpc>
                        <a:spcAft>
                          <a:spcPts val="0"/>
                        </a:spcAft>
                      </a:pPr>
                      <a:r>
                        <a:rPr lang="pt-BR" sz="1800" dirty="0">
                          <a:effectLst/>
                          <a:latin typeface="+mn-lt"/>
                          <a:ea typeface="Calibri" panose="020F0502020204030204" pitchFamily="34" charset="0"/>
                          <a:cs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4F3"/>
                    </a:solidFill>
                  </a:tcPr>
                </a:tc>
                <a:extLst>
                  <a:ext uri="{0D108BD9-81ED-4DB2-BD59-A6C34878D82A}">
                    <a16:rowId xmlns:a16="http://schemas.microsoft.com/office/drawing/2014/main" val="3058294923"/>
                  </a:ext>
                </a:extLst>
              </a:tr>
            </a:tbl>
          </a:graphicData>
        </a:graphic>
      </p:graphicFrame>
      <p:sp>
        <p:nvSpPr>
          <p:cNvPr id="3" name="Retângulo 2">
            <a:extLst>
              <a:ext uri="{FF2B5EF4-FFF2-40B4-BE49-F238E27FC236}">
                <a16:creationId xmlns:a16="http://schemas.microsoft.com/office/drawing/2014/main" id="{775D6A0F-D313-4E70-81D4-0D59A37D548B}"/>
              </a:ext>
            </a:extLst>
          </p:cNvPr>
          <p:cNvSpPr/>
          <p:nvPr/>
        </p:nvSpPr>
        <p:spPr>
          <a:xfrm>
            <a:off x="1533066" y="2284756"/>
            <a:ext cx="5783956" cy="332014"/>
          </a:xfrm>
          <a:prstGeom prst="rect">
            <a:avLst/>
          </a:prstGeom>
        </p:spPr>
        <p:txBody>
          <a:bodyPr wrap="none">
            <a:spAutoFit/>
          </a:bodyPr>
          <a:lstStyle/>
          <a:p>
            <a:pPr algn="just">
              <a:lnSpc>
                <a:spcPct val="150000"/>
              </a:lnSpc>
              <a:spcAft>
                <a:spcPts val="600"/>
              </a:spcAft>
            </a:pPr>
            <a:r>
              <a:rPr lang="pt-BR" b="1" dirty="0">
                <a:solidFill>
                  <a:schemeClr val="tx2"/>
                </a:solidFill>
                <a:latin typeface="+mn-lt"/>
                <a:ea typeface="Calibri" panose="020F0502020204030204" pitchFamily="34" charset="0"/>
                <a:cs typeface="Times New Roman" panose="02020603050405020304" pitchFamily="18" charset="0"/>
              </a:rPr>
              <a:t>COMPOSIÇÃO DO SALDO DE CRÉDITO DOMÉSTICO BANCÁRIO %</a:t>
            </a:r>
            <a:endParaRPr lang="pt-BR" dirty="0">
              <a:solidFill>
                <a:schemeClr val="tx2"/>
              </a:solidFill>
              <a:latin typeface="+mn-lt"/>
              <a:ea typeface="Calibri" panose="020F0502020204030204" pitchFamily="34" charset="0"/>
              <a:cs typeface="Times New Roman" panose="02020603050405020304" pitchFamily="18" charset="0"/>
            </a:endParaRPr>
          </a:p>
        </p:txBody>
      </p:sp>
      <p:sp>
        <p:nvSpPr>
          <p:cNvPr id="4" name="Retângulo 3">
            <a:extLst>
              <a:ext uri="{FF2B5EF4-FFF2-40B4-BE49-F238E27FC236}">
                <a16:creationId xmlns:a16="http://schemas.microsoft.com/office/drawing/2014/main" id="{21652BE5-59A1-4ABF-AE91-37FBB37EAC4A}"/>
              </a:ext>
            </a:extLst>
          </p:cNvPr>
          <p:cNvSpPr/>
          <p:nvPr/>
        </p:nvSpPr>
        <p:spPr>
          <a:xfrm>
            <a:off x="750074" y="116632"/>
            <a:ext cx="7349939" cy="830997"/>
          </a:xfrm>
          <a:prstGeom prst="rect">
            <a:avLst/>
          </a:prstGeom>
        </p:spPr>
        <p:txBody>
          <a:bodyPr wrap="square">
            <a:spAutoFit/>
          </a:bodyPr>
          <a:lstStyle/>
          <a:p>
            <a:pPr algn="just"/>
            <a:r>
              <a:rPr lang="pt-BR" sz="2400" dirty="0"/>
              <a:t>A participação do saldo de crédito direcionado bancário que era dominante em 12/2016 (51,6%) cedeu espaço para o saldo de crédito de recursos livres que saltou para 64,4% em 11/2021</a:t>
            </a:r>
          </a:p>
        </p:txBody>
      </p:sp>
      <p:sp>
        <p:nvSpPr>
          <p:cNvPr id="5" name="Retângulo 4">
            <a:extLst>
              <a:ext uri="{FF2B5EF4-FFF2-40B4-BE49-F238E27FC236}">
                <a16:creationId xmlns:a16="http://schemas.microsoft.com/office/drawing/2014/main" id="{4E135FD4-AC51-4999-BD1B-8AC9B8D7298D}"/>
              </a:ext>
            </a:extLst>
          </p:cNvPr>
          <p:cNvSpPr/>
          <p:nvPr/>
        </p:nvSpPr>
        <p:spPr>
          <a:xfrm>
            <a:off x="1115616" y="5877272"/>
            <a:ext cx="7531466"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33</a:t>
            </a:fld>
            <a:endParaRPr lang="pt-BR" altLang="pt-BR"/>
          </a:p>
        </p:txBody>
      </p:sp>
    </p:spTree>
    <p:extLst>
      <p:ext uri="{BB962C8B-B14F-4D97-AF65-F5344CB8AC3E}">
        <p14:creationId xmlns:p14="http://schemas.microsoft.com/office/powerpoint/2010/main" val="422664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3DF5E3D2-A426-40BE-8949-68E03E6F09D1}"/>
              </a:ext>
            </a:extLst>
          </p:cNvPr>
          <p:cNvGraphicFramePr>
            <a:graphicFrameLocks noGrp="1"/>
          </p:cNvGraphicFramePr>
          <p:nvPr>
            <p:extLst>
              <p:ext uri="{D42A27DB-BD31-4B8C-83A1-F6EECF244321}">
                <p14:modId xmlns:p14="http://schemas.microsoft.com/office/powerpoint/2010/main" val="860493197"/>
              </p:ext>
            </p:extLst>
          </p:nvPr>
        </p:nvGraphicFramePr>
        <p:xfrm>
          <a:off x="652139" y="2787504"/>
          <a:ext cx="7764229" cy="2729728"/>
        </p:xfrm>
        <a:graphic>
          <a:graphicData uri="http://schemas.openxmlformats.org/drawingml/2006/table">
            <a:tbl>
              <a:tblPr firstRow="1" firstCol="1" bandRow="1"/>
              <a:tblGrid>
                <a:gridCol w="3240360">
                  <a:extLst>
                    <a:ext uri="{9D8B030D-6E8A-4147-A177-3AD203B41FA5}">
                      <a16:colId xmlns:a16="http://schemas.microsoft.com/office/drawing/2014/main" val="3846941543"/>
                    </a:ext>
                  </a:extLst>
                </a:gridCol>
                <a:gridCol w="1164064">
                  <a:extLst>
                    <a:ext uri="{9D8B030D-6E8A-4147-A177-3AD203B41FA5}">
                      <a16:colId xmlns:a16="http://schemas.microsoft.com/office/drawing/2014/main" val="97532561"/>
                    </a:ext>
                  </a:extLst>
                </a:gridCol>
                <a:gridCol w="1550469">
                  <a:extLst>
                    <a:ext uri="{9D8B030D-6E8A-4147-A177-3AD203B41FA5}">
                      <a16:colId xmlns:a16="http://schemas.microsoft.com/office/drawing/2014/main" val="405560204"/>
                    </a:ext>
                  </a:extLst>
                </a:gridCol>
                <a:gridCol w="1809336">
                  <a:extLst>
                    <a:ext uri="{9D8B030D-6E8A-4147-A177-3AD203B41FA5}">
                      <a16:colId xmlns:a16="http://schemas.microsoft.com/office/drawing/2014/main" val="1355871729"/>
                    </a:ext>
                  </a:extLst>
                </a:gridCol>
              </a:tblGrid>
              <a:tr h="400674">
                <a:tc>
                  <a:txBody>
                    <a:bodyPr/>
                    <a:lstStyle/>
                    <a:p>
                      <a:pPr marL="0" algn="ctr" defTabSz="914400" rtl="0" eaLnBrk="1" latinLnBrk="0" hangingPunct="1">
                        <a:lnSpc>
                          <a:spcPct val="150000"/>
                        </a:lnSpc>
                        <a:spcAft>
                          <a:spcPts val="0"/>
                        </a:spcAft>
                      </a:pPr>
                      <a:r>
                        <a:rPr lang="pt-BR" sz="1500" b="1" kern="1200" dirty="0">
                          <a:solidFill>
                            <a:schemeClr val="tx2"/>
                          </a:solidFill>
                          <a:effectLst/>
                          <a:latin typeface="+mn-lt"/>
                          <a:ea typeface="Calibri" panose="020F0502020204030204" pitchFamily="34" charset="0"/>
                          <a:cs typeface="Times New Roman" panose="02020603050405020304" pitchFamily="18" charset="0"/>
                        </a:rPr>
                        <a:t>FONTE DE RECURSOS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pt-BR" sz="1500" b="1" kern="1200" dirty="0">
                          <a:solidFill>
                            <a:schemeClr val="tx2"/>
                          </a:solidFill>
                          <a:effectLst/>
                          <a:latin typeface="+mn-lt"/>
                          <a:ea typeface="Calibri" panose="020F0502020204030204" pitchFamily="34" charset="0"/>
                          <a:cs typeface="Times New Roman" panose="02020603050405020304" pitchFamily="18" charset="0"/>
                        </a:rPr>
                        <a:t>12/2016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pt-BR" sz="1500" b="1" kern="1200" dirty="0">
                          <a:solidFill>
                            <a:schemeClr val="tx2"/>
                          </a:solidFill>
                          <a:effectLst/>
                          <a:latin typeface="+mn-lt"/>
                          <a:ea typeface="Calibri" panose="020F0502020204030204" pitchFamily="34" charset="0"/>
                          <a:cs typeface="Times New Roman" panose="02020603050405020304" pitchFamily="18" charset="0"/>
                        </a:rPr>
                        <a:t>11/2021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pt-BR" sz="1500" b="1" kern="1200" dirty="0">
                          <a:solidFill>
                            <a:schemeClr val="tx2"/>
                          </a:solidFill>
                          <a:effectLst/>
                          <a:latin typeface="+mn-lt"/>
                          <a:ea typeface="Calibri" panose="020F0502020204030204" pitchFamily="34" charset="0"/>
                          <a:cs typeface="Times New Roman" panose="02020603050405020304" pitchFamily="18" charset="0"/>
                        </a:rPr>
                        <a:t>VARIAÇÃO </a:t>
                      </a:r>
                      <a:r>
                        <a:rPr lang="pt-BR" sz="1500" b="1" kern="1200" dirty="0" err="1">
                          <a:solidFill>
                            <a:schemeClr val="tx2"/>
                          </a:solidFill>
                          <a:effectLst/>
                          <a:latin typeface="+mn-lt"/>
                          <a:ea typeface="Calibri" panose="020F0502020204030204" pitchFamily="34" charset="0"/>
                          <a:cs typeface="Times New Roman" panose="02020603050405020304" pitchFamily="18" charset="0"/>
                        </a:rPr>
                        <a:t>p.p</a:t>
                      </a:r>
                      <a:r>
                        <a:rPr lang="pt-BR" sz="1500" b="1" kern="1200" dirty="0">
                          <a:solidFill>
                            <a:schemeClr val="tx2"/>
                          </a:solidFill>
                          <a:effectLst/>
                          <a:latin typeface="+mn-lt"/>
                          <a:ea typeface="Calibri" panose="020F0502020204030204" pitchFamily="34" charset="0"/>
                          <a:cs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686200"/>
                  </a:ext>
                </a:extLst>
              </a:tr>
              <a:tr h="400674">
                <a:tc>
                  <a:txBody>
                    <a:bodyPr/>
                    <a:lstStyle/>
                    <a:p>
                      <a:pPr algn="l">
                        <a:lnSpc>
                          <a:spcPct val="150000"/>
                        </a:lnSpc>
                        <a:spcAft>
                          <a:spcPts val="0"/>
                        </a:spcAft>
                      </a:pPr>
                      <a:r>
                        <a:rPr lang="pt-BR" sz="1500" b="1" dirty="0">
                          <a:effectLst/>
                          <a:latin typeface="+mn-lt"/>
                          <a:ea typeface="Calibri" panose="020F0502020204030204" pitchFamily="34" charset="0"/>
                          <a:cs typeface="Times New Roman" panose="02020603050405020304" pitchFamily="18" charset="0"/>
                        </a:rPr>
                        <a:t>1. Crédito direcionado</a:t>
                      </a:r>
                      <a:endParaRPr lang="pt-BR" sz="15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a:solidFill>
                            <a:srgbClr val="000000"/>
                          </a:solidFill>
                          <a:effectLst/>
                          <a:latin typeface="Calibri" panose="020F0502020204030204" pitchFamily="34" charset="0"/>
                        </a:rPr>
                        <a:t>38,60%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a:solidFill>
                            <a:srgbClr val="000000"/>
                          </a:solidFill>
                          <a:effectLst/>
                          <a:latin typeface="Calibri" panose="020F0502020204030204" pitchFamily="34" charset="0"/>
                        </a:rPr>
                        <a:t>22,48%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a:solidFill>
                            <a:srgbClr val="000000"/>
                          </a:solidFill>
                          <a:effectLst/>
                          <a:latin typeface="Calibri" panose="020F0502020204030204" pitchFamily="34" charset="0"/>
                        </a:rPr>
                        <a:t>-16,12%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187268"/>
                  </a:ext>
                </a:extLst>
              </a:tr>
              <a:tr h="400674">
                <a:tc>
                  <a:txBody>
                    <a:bodyPr/>
                    <a:lstStyle/>
                    <a:p>
                      <a:pPr algn="l">
                        <a:lnSpc>
                          <a:spcPct val="150000"/>
                        </a:lnSpc>
                        <a:spcAft>
                          <a:spcPts val="0"/>
                        </a:spcAft>
                      </a:pPr>
                      <a:r>
                        <a:rPr lang="pt-BR" sz="1500" dirty="0">
                          <a:effectLst/>
                          <a:latin typeface="+mn-lt"/>
                          <a:ea typeface="Calibri" panose="020F0502020204030204" pitchFamily="34" charset="0"/>
                          <a:cs typeface="Times New Roman" panose="02020603050405020304" pitchFamily="18" charset="0"/>
                        </a:rPr>
                        <a:t>2.Crédito recursos livres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0" i="0" u="none" strike="noStrike">
                          <a:solidFill>
                            <a:srgbClr val="000000"/>
                          </a:solidFill>
                          <a:effectLst/>
                          <a:latin typeface="Calibri" panose="020F0502020204030204" pitchFamily="34" charset="0"/>
                        </a:rPr>
                        <a:t>36,10%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0" i="0" u="none" strike="noStrike" dirty="0">
                          <a:solidFill>
                            <a:srgbClr val="000000"/>
                          </a:solidFill>
                          <a:effectLst/>
                          <a:latin typeface="Calibri" panose="020F0502020204030204" pitchFamily="34" charset="0"/>
                        </a:rPr>
                        <a:t>40,71%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4,61%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004003"/>
                  </a:ext>
                </a:extLst>
              </a:tr>
              <a:tr h="400674">
                <a:tc>
                  <a:txBody>
                    <a:bodyPr/>
                    <a:lstStyle/>
                    <a:p>
                      <a:pPr algn="l">
                        <a:lnSpc>
                          <a:spcPct val="150000"/>
                        </a:lnSpc>
                        <a:spcAft>
                          <a:spcPts val="0"/>
                        </a:spcAft>
                      </a:pPr>
                      <a:r>
                        <a:rPr lang="pt-BR" sz="1500" dirty="0">
                          <a:effectLst/>
                          <a:latin typeface="+mn-lt"/>
                          <a:ea typeface="Calibri" panose="020F0502020204030204" pitchFamily="34" charset="0"/>
                          <a:cs typeface="Times New Roman" panose="02020603050405020304" pitchFamily="18" charset="0"/>
                        </a:rPr>
                        <a:t>3.Titulos de dívida corporativa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0" i="0" u="none" strike="noStrike">
                          <a:solidFill>
                            <a:srgbClr val="000000"/>
                          </a:solidFill>
                          <a:effectLst/>
                          <a:latin typeface="Calibri" panose="020F0502020204030204" pitchFamily="34" charset="0"/>
                        </a:rPr>
                        <a:t>25,30%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0" i="0" u="none" strike="noStrike" dirty="0">
                          <a:solidFill>
                            <a:srgbClr val="000000"/>
                          </a:solidFill>
                          <a:effectLst/>
                          <a:latin typeface="Calibri" panose="020F0502020204030204" pitchFamily="34" charset="0"/>
                        </a:rPr>
                        <a:t>36,82%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11,52%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318179"/>
                  </a:ext>
                </a:extLst>
              </a:tr>
              <a:tr h="671522">
                <a:tc>
                  <a:txBody>
                    <a:bodyPr/>
                    <a:lstStyle/>
                    <a:p>
                      <a:pPr algn="l">
                        <a:lnSpc>
                          <a:spcPct val="150000"/>
                        </a:lnSpc>
                        <a:spcAft>
                          <a:spcPts val="0"/>
                        </a:spcAft>
                      </a:pPr>
                      <a:r>
                        <a:rPr lang="pt-BR" sz="1500" b="1" dirty="0">
                          <a:effectLst/>
                          <a:latin typeface="+mn-lt"/>
                          <a:ea typeface="Calibri" panose="020F0502020204030204" pitchFamily="34" charset="0"/>
                          <a:cs typeface="Times New Roman" panose="02020603050405020304" pitchFamily="18" charset="0"/>
                        </a:rPr>
                        <a:t>Alocados pelo mercado (2+3) </a:t>
                      </a:r>
                      <a:endParaRPr lang="pt-BR" sz="15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a:solidFill>
                            <a:srgbClr val="000000"/>
                          </a:solidFill>
                          <a:effectLst/>
                          <a:latin typeface="Calibri" panose="020F0502020204030204" pitchFamily="34" charset="0"/>
                        </a:rPr>
                        <a:t>61,40%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a:solidFill>
                            <a:srgbClr val="000000"/>
                          </a:solidFill>
                          <a:effectLst/>
                          <a:latin typeface="Calibri" panose="020F0502020204030204" pitchFamily="34" charset="0"/>
                        </a:rPr>
                        <a:t>77,52%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dirty="0">
                          <a:solidFill>
                            <a:srgbClr val="000000"/>
                          </a:solidFill>
                          <a:effectLst/>
                          <a:latin typeface="Calibri" panose="020F0502020204030204" pitchFamily="34" charset="0"/>
                        </a:rPr>
                        <a:t>16,12%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133882"/>
                  </a:ext>
                </a:extLst>
              </a:tr>
              <a:tr h="455510">
                <a:tc>
                  <a:txBody>
                    <a:bodyPr/>
                    <a:lstStyle/>
                    <a:p>
                      <a:pPr algn="l">
                        <a:lnSpc>
                          <a:spcPct val="150000"/>
                        </a:lnSpc>
                        <a:spcAft>
                          <a:spcPts val="0"/>
                        </a:spcAft>
                      </a:pPr>
                      <a:r>
                        <a:rPr lang="pt-BR" sz="1500" b="1" dirty="0">
                          <a:effectLst/>
                          <a:latin typeface="+mn-lt"/>
                          <a:ea typeface="Calibri" panose="020F0502020204030204" pitchFamily="34" charset="0"/>
                          <a:cs typeface="Times New Roman" panose="02020603050405020304" pitchFamily="18" charset="0"/>
                        </a:rPr>
                        <a:t>Soma</a:t>
                      </a:r>
                      <a:endParaRPr lang="pt-BR" sz="15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500" b="1" dirty="0">
                          <a:effectLst/>
                          <a:latin typeface="+mn-lt"/>
                          <a:ea typeface="Calibri" panose="020F0502020204030204" pitchFamily="34" charset="0"/>
                          <a:cs typeface="Times New Roman" panose="02020603050405020304" pitchFamily="18" charset="0"/>
                        </a:rPr>
                        <a:t>100,0%</a:t>
                      </a:r>
                      <a:endParaRPr lang="pt-BR" sz="15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50000"/>
                        </a:lnSpc>
                        <a:spcAft>
                          <a:spcPts val="0"/>
                        </a:spcAft>
                      </a:pPr>
                      <a:r>
                        <a:rPr lang="pt-BR" sz="1500" b="1" kern="1200" dirty="0">
                          <a:solidFill>
                            <a:schemeClr val="tx1"/>
                          </a:solidFill>
                          <a:effectLst/>
                          <a:latin typeface="+mn-lt"/>
                          <a:ea typeface="+mn-ea"/>
                          <a:cs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1" i="0" u="none" strike="noStrike" kern="1200" dirty="0">
                          <a:solidFill>
                            <a:srgbClr val="000000"/>
                          </a:solidFill>
                          <a:effectLst/>
                          <a:latin typeface="Calibri" panose="020F0502020204030204" pitchFamily="34" charset="0"/>
                          <a:ea typeface="+mn-ea"/>
                          <a:cs typeface="+mn-cs"/>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529733"/>
                  </a:ext>
                </a:extLst>
              </a:tr>
            </a:tbl>
          </a:graphicData>
        </a:graphic>
      </p:graphicFrame>
      <p:sp>
        <p:nvSpPr>
          <p:cNvPr id="3" name="Retângulo 2">
            <a:extLst>
              <a:ext uri="{FF2B5EF4-FFF2-40B4-BE49-F238E27FC236}">
                <a16:creationId xmlns:a16="http://schemas.microsoft.com/office/drawing/2014/main" id="{5EE8DD88-1BEB-4E4C-9BBD-A2D8D645D814}"/>
              </a:ext>
            </a:extLst>
          </p:cNvPr>
          <p:cNvSpPr/>
          <p:nvPr/>
        </p:nvSpPr>
        <p:spPr>
          <a:xfrm>
            <a:off x="717608" y="1907928"/>
            <a:ext cx="8064896" cy="666401"/>
          </a:xfrm>
          <a:prstGeom prst="rect">
            <a:avLst/>
          </a:prstGeom>
        </p:spPr>
        <p:txBody>
          <a:bodyPr wrap="square">
            <a:spAutoFit/>
          </a:bodyPr>
          <a:lstStyle/>
          <a:p>
            <a:pPr algn="just">
              <a:lnSpc>
                <a:spcPct val="150000"/>
              </a:lnSpc>
              <a:spcAft>
                <a:spcPts val="600"/>
              </a:spcAft>
            </a:pPr>
            <a:r>
              <a:rPr lang="pt-BR" sz="2000" b="1" dirty="0">
                <a:solidFill>
                  <a:schemeClr val="tx2"/>
                </a:solidFill>
                <a:latin typeface="+mn-lt"/>
                <a:cs typeface="Times New Roman" panose="02020603050405020304" pitchFamily="18" charset="0"/>
              </a:rPr>
              <a:t>COMPOSIÇÃO DO SALDO DE RECURSOS TOMADOS NO MERCADO DOMÉSTICO  - CRÉDITO BANCÁRIO E MERCADO DE DÍVIDA CORPORATIVA %</a:t>
            </a:r>
          </a:p>
        </p:txBody>
      </p:sp>
      <p:sp>
        <p:nvSpPr>
          <p:cNvPr id="4" name="Retângulo 3">
            <a:extLst>
              <a:ext uri="{FF2B5EF4-FFF2-40B4-BE49-F238E27FC236}">
                <a16:creationId xmlns:a16="http://schemas.microsoft.com/office/drawing/2014/main" id="{0477FBCB-60A7-4CFC-8753-1E66EAE8FDF4}"/>
              </a:ext>
            </a:extLst>
          </p:cNvPr>
          <p:cNvSpPr/>
          <p:nvPr/>
        </p:nvSpPr>
        <p:spPr>
          <a:xfrm>
            <a:off x="663799" y="5661248"/>
            <a:ext cx="7999010"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5" name="Retângulo 4">
            <a:extLst>
              <a:ext uri="{FF2B5EF4-FFF2-40B4-BE49-F238E27FC236}">
                <a16:creationId xmlns:a16="http://schemas.microsoft.com/office/drawing/2014/main" id="{83DEFC24-EB29-4F9B-9E95-6D83514DDDFF}"/>
              </a:ext>
            </a:extLst>
          </p:cNvPr>
          <p:cNvSpPr/>
          <p:nvPr/>
        </p:nvSpPr>
        <p:spPr>
          <a:xfrm>
            <a:off x="467544" y="116632"/>
            <a:ext cx="7975160" cy="830997"/>
          </a:xfrm>
          <a:prstGeom prst="rect">
            <a:avLst/>
          </a:prstGeom>
        </p:spPr>
        <p:txBody>
          <a:bodyPr wrap="square">
            <a:spAutoFit/>
          </a:bodyPr>
          <a:lstStyle/>
          <a:p>
            <a:pPr algn="just"/>
            <a:r>
              <a:rPr lang="pt-BR" sz="2400" dirty="0"/>
              <a:t>A participação do saldo de recursos não direcionados tomados no mercado doméstico na forma de crédito de recursos livres e títulos de dívida do mercado de capitais salta de 61,4% em 12/2016 para 77,5% em 11/2021.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34</a:t>
            </a:fld>
            <a:endParaRPr lang="pt-BR" altLang="pt-BR"/>
          </a:p>
        </p:txBody>
      </p:sp>
    </p:spTree>
    <p:extLst>
      <p:ext uri="{BB962C8B-B14F-4D97-AF65-F5344CB8AC3E}">
        <p14:creationId xmlns:p14="http://schemas.microsoft.com/office/powerpoint/2010/main" val="3024132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A509938-D7E5-470E-B44B-BFDF89DDB5CD}"/>
              </a:ext>
            </a:extLst>
          </p:cNvPr>
          <p:cNvSpPr/>
          <p:nvPr/>
        </p:nvSpPr>
        <p:spPr>
          <a:xfrm>
            <a:off x="628213" y="255176"/>
            <a:ext cx="7632848" cy="7076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just" defTabSz="685800">
              <a:defRPr/>
            </a:pPr>
            <a:r>
              <a:rPr lang="pt-BR" sz="2400" dirty="0">
                <a:latin typeface="Verdana" panose="020B0604030504040204" pitchFamily="34" charset="0"/>
              </a:rPr>
              <a:t>Composição do Exigível Financeiro de Todas as Empresas Não Financeiras Brasileiras em novembro de 2021</a:t>
            </a:r>
          </a:p>
        </p:txBody>
      </p:sp>
      <p:sp>
        <p:nvSpPr>
          <p:cNvPr id="5" name="Retângulo 4">
            <a:extLst>
              <a:ext uri="{FF2B5EF4-FFF2-40B4-BE49-F238E27FC236}">
                <a16:creationId xmlns:a16="http://schemas.microsoft.com/office/drawing/2014/main" id="{E32556E3-17F0-4BBF-96B4-7EE46880B675}"/>
              </a:ext>
            </a:extLst>
          </p:cNvPr>
          <p:cNvSpPr/>
          <p:nvPr/>
        </p:nvSpPr>
        <p:spPr>
          <a:xfrm>
            <a:off x="1053952" y="6290970"/>
            <a:ext cx="7632847" cy="235962"/>
          </a:xfrm>
          <a:prstGeom prst="rect">
            <a:avLst/>
          </a:prstGeom>
        </p:spPr>
        <p:txBody>
          <a:bodyPr wrap="square">
            <a:spAutoFit/>
          </a:bodyPr>
          <a:lstStyle/>
          <a:p>
            <a:pPr algn="l"/>
            <a:r>
              <a:rPr lang="pt-BR" sz="1400" dirty="0">
                <a:latin typeface="+mn-lt"/>
              </a:rPr>
              <a:t>Fonte: Contas Financeiras CEMEC (BACEN, ANBIMA, CVM, B3 e Demonstrativos Financeiros de Entidades Não Financeiras) </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525344"/>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528519"/>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35</a:t>
            </a:fld>
            <a:endParaRPr lang="pt-BR" altLang="pt-BR"/>
          </a:p>
        </p:txBody>
      </p:sp>
      <p:pic>
        <p:nvPicPr>
          <p:cNvPr id="2" name="Imagem 1">
            <a:extLst>
              <a:ext uri="{FF2B5EF4-FFF2-40B4-BE49-F238E27FC236}">
                <a16:creationId xmlns:a16="http://schemas.microsoft.com/office/drawing/2014/main" id="{896284E5-055B-42BE-8043-20EC016B44DB}"/>
              </a:ext>
            </a:extLst>
          </p:cNvPr>
          <p:cNvPicPr>
            <a:picLocks noChangeAspect="1"/>
          </p:cNvPicPr>
          <p:nvPr/>
        </p:nvPicPr>
        <p:blipFill>
          <a:blip r:embed="rId2"/>
          <a:stretch>
            <a:fillRect/>
          </a:stretch>
        </p:blipFill>
        <p:spPr>
          <a:xfrm>
            <a:off x="539552" y="1104099"/>
            <a:ext cx="8316416" cy="5185284"/>
          </a:xfrm>
          <a:prstGeom prst="rect">
            <a:avLst/>
          </a:prstGeom>
        </p:spPr>
      </p:pic>
    </p:spTree>
    <p:extLst>
      <p:ext uri="{BB962C8B-B14F-4D97-AF65-F5344CB8AC3E}">
        <p14:creationId xmlns:p14="http://schemas.microsoft.com/office/powerpoint/2010/main" val="1355219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628560" y="1131030"/>
            <a:ext cx="7886430" cy="993870"/>
          </a:xfrm>
          <a:prstGeom prst="rect">
            <a:avLst/>
          </a:prstGeom>
          <a:noFill/>
          <a:ln>
            <a:noFill/>
          </a:ln>
        </p:spPr>
        <p:txBody>
          <a:bodyPr anchor="ctr"/>
          <a:lstStyle/>
          <a:p>
            <a:endParaRPr lang="pt-BR" sz="1350" spc="-1">
              <a:solidFill>
                <a:srgbClr val="000000"/>
              </a:solidFill>
              <a:latin typeface="Calibri"/>
            </a:endParaRPr>
          </a:p>
        </p:txBody>
      </p:sp>
      <p:sp>
        <p:nvSpPr>
          <p:cNvPr id="344" name="TextShape 2"/>
          <p:cNvSpPr txBox="1"/>
          <p:nvPr/>
        </p:nvSpPr>
        <p:spPr>
          <a:xfrm>
            <a:off x="628560" y="2226420"/>
            <a:ext cx="7886430" cy="3263220"/>
          </a:xfrm>
          <a:prstGeom prst="rect">
            <a:avLst/>
          </a:prstGeom>
          <a:noFill/>
          <a:ln>
            <a:noFill/>
          </a:ln>
        </p:spPr>
        <p:txBody>
          <a:bodyPr/>
          <a:lstStyle/>
          <a:p>
            <a:pPr>
              <a:lnSpc>
                <a:spcPct val="90000"/>
              </a:lnSpc>
              <a:spcBef>
                <a:spcPts val="751"/>
              </a:spcBef>
            </a:pPr>
            <a:endParaRPr lang="pt-BR" sz="2100" spc="-1" dirty="0">
              <a:solidFill>
                <a:srgbClr val="000000"/>
              </a:solidFill>
              <a:latin typeface="Calibri"/>
            </a:endParaRPr>
          </a:p>
          <a:p>
            <a:pPr>
              <a:lnSpc>
                <a:spcPct val="90000"/>
              </a:lnSpc>
              <a:spcBef>
                <a:spcPts val="751"/>
              </a:spcBef>
            </a:pPr>
            <a:endParaRPr lang="pt-BR" sz="2100" spc="-1" dirty="0">
              <a:solidFill>
                <a:srgbClr val="000000"/>
              </a:solidFill>
              <a:latin typeface="Calibri"/>
            </a:endParaRPr>
          </a:p>
          <a:p>
            <a:pPr>
              <a:lnSpc>
                <a:spcPct val="90000"/>
              </a:lnSpc>
              <a:spcBef>
                <a:spcPts val="751"/>
              </a:spcBef>
            </a:pPr>
            <a:endParaRPr lang="pt-BR" sz="2100" spc="-1" dirty="0">
              <a:solidFill>
                <a:srgbClr val="000000"/>
              </a:solidFill>
              <a:latin typeface="Calibri"/>
            </a:endParaRPr>
          </a:p>
          <a:p>
            <a:pPr algn="ctr" defTabSz="685800">
              <a:lnSpc>
                <a:spcPct val="90000"/>
              </a:lnSpc>
              <a:defRPr/>
            </a:pPr>
            <a:r>
              <a:rPr lang="pt-BR" sz="3200" dirty="0">
                <a:solidFill>
                  <a:srgbClr val="003399"/>
                </a:solidFill>
                <a:latin typeface="Verdana Pro" panose="020B0604020202020204" pitchFamily="34" charset="0"/>
                <a:ea typeface="+mj-ea"/>
                <a:cs typeface="+mj-cs"/>
              </a:rPr>
              <a:t>6. Recursos do mercado de capitais </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36</a:t>
            </a:fld>
            <a:endParaRPr lang="pt-BR" altLang="pt-B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E4E3860-F89C-4F05-8FC8-60C2B2593EC2}"/>
              </a:ext>
            </a:extLst>
          </p:cNvPr>
          <p:cNvSpPr txBox="1"/>
          <p:nvPr/>
        </p:nvSpPr>
        <p:spPr>
          <a:xfrm>
            <a:off x="848311" y="6237312"/>
            <a:ext cx="3723689" cy="235962"/>
          </a:xfrm>
          <a:prstGeom prst="rect">
            <a:avLst/>
          </a:prstGeom>
          <a:noFill/>
        </p:spPr>
        <p:txBody>
          <a:bodyPr wrap="square" rtlCol="0">
            <a:spAutoFit/>
          </a:bodyPr>
          <a:lstStyle/>
          <a:p>
            <a:pPr algn="l"/>
            <a:r>
              <a:rPr lang="pt-BR" sz="1400" dirty="0"/>
              <a:t>Fonte: CVM e </a:t>
            </a:r>
            <a:r>
              <a:rPr lang="pt-BR" sz="1400" dirty="0" err="1"/>
              <a:t>Anbima</a:t>
            </a:r>
            <a:r>
              <a:rPr lang="pt-BR" sz="1400" dirty="0"/>
              <a:t>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37</a:t>
            </a:fld>
            <a:endParaRPr lang="pt-BR" altLang="pt-BR"/>
          </a:p>
        </p:txBody>
      </p:sp>
      <p:sp>
        <p:nvSpPr>
          <p:cNvPr id="8" name="CaixaDeTexto 7">
            <a:extLst>
              <a:ext uri="{FF2B5EF4-FFF2-40B4-BE49-F238E27FC236}">
                <a16:creationId xmlns:a16="http://schemas.microsoft.com/office/drawing/2014/main" id="{B5870B18-AC7C-4A29-B2CA-5029883EFA68}"/>
              </a:ext>
            </a:extLst>
          </p:cNvPr>
          <p:cNvSpPr txBox="1"/>
          <p:nvPr/>
        </p:nvSpPr>
        <p:spPr>
          <a:xfrm>
            <a:off x="1028383" y="188325"/>
            <a:ext cx="7087234" cy="584775"/>
          </a:xfrm>
          <a:prstGeom prst="rect">
            <a:avLst/>
          </a:prstGeom>
          <a:noFill/>
        </p:spPr>
        <p:txBody>
          <a:bodyPr wrap="square" rtlCol="0">
            <a:spAutoFit/>
          </a:bodyPr>
          <a:lstStyle/>
          <a:p>
            <a:pPr algn="just"/>
            <a:r>
              <a:rPr lang="pt-BR" sz="2400" dirty="0"/>
              <a:t>As emissões primárias de ações continuam apresentando grande crescimento.</a:t>
            </a:r>
          </a:p>
        </p:txBody>
      </p:sp>
      <p:pic>
        <p:nvPicPr>
          <p:cNvPr id="2" name="Imagem 1">
            <a:extLst>
              <a:ext uri="{FF2B5EF4-FFF2-40B4-BE49-F238E27FC236}">
                <a16:creationId xmlns:a16="http://schemas.microsoft.com/office/drawing/2014/main" id="{38599F04-55CD-4FF3-99A2-2942B681EB5E}"/>
              </a:ext>
            </a:extLst>
          </p:cNvPr>
          <p:cNvPicPr>
            <a:picLocks noChangeAspect="1"/>
          </p:cNvPicPr>
          <p:nvPr/>
        </p:nvPicPr>
        <p:blipFill>
          <a:blip r:embed="rId2"/>
          <a:stretch>
            <a:fillRect/>
          </a:stretch>
        </p:blipFill>
        <p:spPr>
          <a:xfrm>
            <a:off x="1149149" y="1410893"/>
            <a:ext cx="7812360" cy="487964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A6CF751-F65B-4526-8DAF-BECC60568F8B}"/>
              </a:ext>
            </a:extLst>
          </p:cNvPr>
          <p:cNvSpPr txBox="1"/>
          <p:nvPr/>
        </p:nvSpPr>
        <p:spPr>
          <a:xfrm>
            <a:off x="875582" y="365298"/>
            <a:ext cx="7087234" cy="584775"/>
          </a:xfrm>
          <a:prstGeom prst="rect">
            <a:avLst/>
          </a:prstGeom>
          <a:noFill/>
        </p:spPr>
        <p:txBody>
          <a:bodyPr wrap="square" rtlCol="0">
            <a:spAutoFit/>
          </a:bodyPr>
          <a:lstStyle/>
          <a:p>
            <a:pPr algn="just"/>
            <a:r>
              <a:rPr lang="pt-BR" sz="2400" dirty="0"/>
              <a:t>As emissões primárias de ações continuam apresentando grande crescimento.</a:t>
            </a:r>
          </a:p>
        </p:txBody>
      </p:sp>
      <p:sp>
        <p:nvSpPr>
          <p:cNvPr id="2" name="CaixaDeTexto 1">
            <a:extLst>
              <a:ext uri="{FF2B5EF4-FFF2-40B4-BE49-F238E27FC236}">
                <a16:creationId xmlns:a16="http://schemas.microsoft.com/office/drawing/2014/main" id="{6B065E69-98ED-4182-BE65-BEA13CC7129E}"/>
              </a:ext>
            </a:extLst>
          </p:cNvPr>
          <p:cNvSpPr txBox="1"/>
          <p:nvPr/>
        </p:nvSpPr>
        <p:spPr>
          <a:xfrm>
            <a:off x="672152" y="6341223"/>
            <a:ext cx="3723689" cy="235962"/>
          </a:xfrm>
          <a:prstGeom prst="rect">
            <a:avLst/>
          </a:prstGeom>
          <a:noFill/>
        </p:spPr>
        <p:txBody>
          <a:bodyPr wrap="square" rtlCol="0">
            <a:spAutoFit/>
          </a:bodyPr>
          <a:lstStyle/>
          <a:p>
            <a:pPr algn="l"/>
            <a:r>
              <a:rPr lang="pt-BR" sz="1400" dirty="0"/>
              <a:t>Fonte: CVM e </a:t>
            </a:r>
            <a:r>
              <a:rPr lang="pt-BR" sz="1400" dirty="0" err="1"/>
              <a:t>Anbima</a:t>
            </a:r>
            <a:r>
              <a:rPr lang="pt-BR" sz="1400" dirty="0"/>
              <a:t> Elaboração: CEMEC Fipe</a:t>
            </a:r>
          </a:p>
        </p:txBody>
      </p:sp>
      <p:sp>
        <p:nvSpPr>
          <p:cNvPr id="5" name="Rectangle 10">
            <a:extLst>
              <a:ext uri="{FF2B5EF4-FFF2-40B4-BE49-F238E27FC236}">
                <a16:creationId xmlns:a16="http://schemas.microsoft.com/office/drawing/2014/main" id="{74EDA947-23DA-4D9D-8CDA-B48FC11B177D}"/>
              </a:ext>
            </a:extLst>
          </p:cNvPr>
          <p:cNvSpPr txBox="1">
            <a:spLocks noChangeArrowheads="1"/>
          </p:cNvSpPr>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pt-BR"/>
            </a:defPPr>
            <a:lvl1pPr algn="r" rtl="0" fontAlgn="base">
              <a:spcBef>
                <a:spcPct val="0"/>
              </a:spcBef>
              <a:spcAft>
                <a:spcPct val="0"/>
              </a:spcAft>
              <a:defRPr sz="900" i="0" kern="1200" baseline="0">
                <a:solidFill>
                  <a:srgbClr val="003399"/>
                </a:solidFill>
                <a:latin typeface="Verdana" panose="020B0604030504040204" pitchFamily="34" charset="0"/>
                <a:ea typeface="MS PGothic" panose="020B0600070205080204" pitchFamily="34" charset="-128"/>
                <a:cs typeface="+mn-cs"/>
              </a:defRPr>
            </a:lvl1pPr>
            <a:lvl2pPr marL="457200" algn="r" rtl="0" fontAlgn="base">
              <a:spcBef>
                <a:spcPct val="0"/>
              </a:spcBef>
              <a:spcAft>
                <a:spcPct val="0"/>
              </a:spcAft>
              <a:defRPr i="1" kern="1200" baseline="-25000">
                <a:solidFill>
                  <a:schemeClr val="tx1"/>
                </a:solidFill>
                <a:latin typeface="Verdana" panose="020B0604030504040204" pitchFamily="34" charset="0"/>
                <a:ea typeface="+mn-ea"/>
                <a:cs typeface="+mn-cs"/>
              </a:defRPr>
            </a:lvl2pPr>
            <a:lvl3pPr marL="914400" algn="r" rtl="0" fontAlgn="base">
              <a:spcBef>
                <a:spcPct val="0"/>
              </a:spcBef>
              <a:spcAft>
                <a:spcPct val="0"/>
              </a:spcAft>
              <a:defRPr i="1" kern="1200" baseline="-25000">
                <a:solidFill>
                  <a:schemeClr val="tx1"/>
                </a:solidFill>
                <a:latin typeface="Verdana" panose="020B0604030504040204" pitchFamily="34" charset="0"/>
                <a:ea typeface="+mn-ea"/>
                <a:cs typeface="+mn-cs"/>
              </a:defRPr>
            </a:lvl3pPr>
            <a:lvl4pPr marL="1371600" algn="r" rtl="0" fontAlgn="base">
              <a:spcBef>
                <a:spcPct val="0"/>
              </a:spcBef>
              <a:spcAft>
                <a:spcPct val="0"/>
              </a:spcAft>
              <a:defRPr i="1" kern="1200" baseline="-25000">
                <a:solidFill>
                  <a:schemeClr val="tx1"/>
                </a:solidFill>
                <a:latin typeface="Verdana" panose="020B0604030504040204" pitchFamily="34" charset="0"/>
                <a:ea typeface="+mn-ea"/>
                <a:cs typeface="+mn-cs"/>
              </a:defRPr>
            </a:lvl4pPr>
            <a:lvl5pPr marL="1828800" algn="r" rtl="0" fontAlgn="base">
              <a:spcBef>
                <a:spcPct val="0"/>
              </a:spcBef>
              <a:spcAft>
                <a:spcPct val="0"/>
              </a:spcAft>
              <a:defRPr i="1" kern="1200" baseline="-25000">
                <a:solidFill>
                  <a:schemeClr val="tx1"/>
                </a:solidFill>
                <a:latin typeface="Verdana" panose="020B0604030504040204" pitchFamily="34" charset="0"/>
                <a:ea typeface="+mn-ea"/>
                <a:cs typeface="+mn-cs"/>
              </a:defRPr>
            </a:lvl5pPr>
            <a:lvl6pPr marL="2286000" algn="l" defTabSz="914400" rtl="0" eaLnBrk="1" latinLnBrk="0" hangingPunct="1">
              <a:defRPr i="1" kern="1200" baseline="-25000">
                <a:solidFill>
                  <a:schemeClr val="tx1"/>
                </a:solidFill>
                <a:latin typeface="Verdana" panose="020B0604030504040204" pitchFamily="34" charset="0"/>
                <a:ea typeface="+mn-ea"/>
                <a:cs typeface="+mn-cs"/>
              </a:defRPr>
            </a:lvl6pPr>
            <a:lvl7pPr marL="2743200" algn="l" defTabSz="914400" rtl="0" eaLnBrk="1" latinLnBrk="0" hangingPunct="1">
              <a:defRPr i="1" kern="1200" baseline="-25000">
                <a:solidFill>
                  <a:schemeClr val="tx1"/>
                </a:solidFill>
                <a:latin typeface="Verdana" panose="020B0604030504040204" pitchFamily="34" charset="0"/>
                <a:ea typeface="+mn-ea"/>
                <a:cs typeface="+mn-cs"/>
              </a:defRPr>
            </a:lvl7pPr>
            <a:lvl8pPr marL="3200400" algn="l" defTabSz="914400" rtl="0" eaLnBrk="1" latinLnBrk="0" hangingPunct="1">
              <a:defRPr i="1" kern="1200" baseline="-25000">
                <a:solidFill>
                  <a:schemeClr val="tx1"/>
                </a:solidFill>
                <a:latin typeface="Verdana" panose="020B0604030504040204" pitchFamily="34" charset="0"/>
                <a:ea typeface="+mn-ea"/>
                <a:cs typeface="+mn-cs"/>
              </a:defRPr>
            </a:lvl8pPr>
            <a:lvl9pPr marL="3657600" algn="l" defTabSz="914400" rtl="0" eaLnBrk="1" latinLnBrk="0" hangingPunct="1">
              <a:defRPr i="1" kern="1200" baseline="-25000">
                <a:solidFill>
                  <a:schemeClr val="tx1"/>
                </a:solidFill>
                <a:latin typeface="Verdana" panose="020B0604030504040204" pitchFamily="34" charset="0"/>
                <a:ea typeface="+mn-ea"/>
                <a:cs typeface="+mn-cs"/>
              </a:defRPr>
            </a:lvl9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txBox="1">
            <a:spLocks noChangeArrowheads="1"/>
          </p:cNvSpPr>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pt-BR"/>
            </a:defPPr>
            <a:lvl1pPr algn="r" rtl="0" fontAlgn="base">
              <a:spcBef>
                <a:spcPct val="0"/>
              </a:spcBef>
              <a:spcAft>
                <a:spcPct val="0"/>
              </a:spcAft>
              <a:defRPr sz="900" i="0" kern="1200" baseline="0">
                <a:solidFill>
                  <a:srgbClr val="003399"/>
                </a:solidFill>
                <a:latin typeface="Verdana" panose="020B0604030504040204" pitchFamily="34" charset="0"/>
                <a:ea typeface="+mn-ea"/>
                <a:cs typeface="+mn-cs"/>
              </a:defRPr>
            </a:lvl1pPr>
            <a:lvl2pPr marL="457200" algn="r" rtl="0" fontAlgn="base">
              <a:spcBef>
                <a:spcPct val="0"/>
              </a:spcBef>
              <a:spcAft>
                <a:spcPct val="0"/>
              </a:spcAft>
              <a:defRPr i="1" kern="1200" baseline="-25000">
                <a:solidFill>
                  <a:schemeClr val="tx1"/>
                </a:solidFill>
                <a:latin typeface="Verdana" panose="020B0604030504040204" pitchFamily="34" charset="0"/>
                <a:ea typeface="+mn-ea"/>
                <a:cs typeface="+mn-cs"/>
              </a:defRPr>
            </a:lvl2pPr>
            <a:lvl3pPr marL="914400" algn="r" rtl="0" fontAlgn="base">
              <a:spcBef>
                <a:spcPct val="0"/>
              </a:spcBef>
              <a:spcAft>
                <a:spcPct val="0"/>
              </a:spcAft>
              <a:defRPr i="1" kern="1200" baseline="-25000">
                <a:solidFill>
                  <a:schemeClr val="tx1"/>
                </a:solidFill>
                <a:latin typeface="Verdana" panose="020B0604030504040204" pitchFamily="34" charset="0"/>
                <a:ea typeface="+mn-ea"/>
                <a:cs typeface="+mn-cs"/>
              </a:defRPr>
            </a:lvl3pPr>
            <a:lvl4pPr marL="1371600" algn="r" rtl="0" fontAlgn="base">
              <a:spcBef>
                <a:spcPct val="0"/>
              </a:spcBef>
              <a:spcAft>
                <a:spcPct val="0"/>
              </a:spcAft>
              <a:defRPr i="1" kern="1200" baseline="-25000">
                <a:solidFill>
                  <a:schemeClr val="tx1"/>
                </a:solidFill>
                <a:latin typeface="Verdana" panose="020B0604030504040204" pitchFamily="34" charset="0"/>
                <a:ea typeface="+mn-ea"/>
                <a:cs typeface="+mn-cs"/>
              </a:defRPr>
            </a:lvl4pPr>
            <a:lvl5pPr marL="1828800" algn="r" rtl="0" fontAlgn="base">
              <a:spcBef>
                <a:spcPct val="0"/>
              </a:spcBef>
              <a:spcAft>
                <a:spcPct val="0"/>
              </a:spcAft>
              <a:defRPr i="1" kern="1200" baseline="-25000">
                <a:solidFill>
                  <a:schemeClr val="tx1"/>
                </a:solidFill>
                <a:latin typeface="Verdana" panose="020B0604030504040204" pitchFamily="34" charset="0"/>
                <a:ea typeface="+mn-ea"/>
                <a:cs typeface="+mn-cs"/>
              </a:defRPr>
            </a:lvl5pPr>
            <a:lvl6pPr marL="2286000" algn="l" defTabSz="914400" rtl="0" eaLnBrk="1" latinLnBrk="0" hangingPunct="1">
              <a:defRPr i="1" kern="1200" baseline="-25000">
                <a:solidFill>
                  <a:schemeClr val="tx1"/>
                </a:solidFill>
                <a:latin typeface="Verdana" panose="020B0604030504040204" pitchFamily="34" charset="0"/>
                <a:ea typeface="+mn-ea"/>
                <a:cs typeface="+mn-cs"/>
              </a:defRPr>
            </a:lvl6pPr>
            <a:lvl7pPr marL="2743200" algn="l" defTabSz="914400" rtl="0" eaLnBrk="1" latinLnBrk="0" hangingPunct="1">
              <a:defRPr i="1" kern="1200" baseline="-25000">
                <a:solidFill>
                  <a:schemeClr val="tx1"/>
                </a:solidFill>
                <a:latin typeface="Verdana" panose="020B0604030504040204" pitchFamily="34" charset="0"/>
                <a:ea typeface="+mn-ea"/>
                <a:cs typeface="+mn-cs"/>
              </a:defRPr>
            </a:lvl7pPr>
            <a:lvl8pPr marL="3200400" algn="l" defTabSz="914400" rtl="0" eaLnBrk="1" latinLnBrk="0" hangingPunct="1">
              <a:defRPr i="1" kern="1200" baseline="-25000">
                <a:solidFill>
                  <a:schemeClr val="tx1"/>
                </a:solidFill>
                <a:latin typeface="Verdana" panose="020B0604030504040204" pitchFamily="34" charset="0"/>
                <a:ea typeface="+mn-ea"/>
                <a:cs typeface="+mn-cs"/>
              </a:defRPr>
            </a:lvl8pPr>
            <a:lvl9pPr marL="3657600" algn="l" defTabSz="914400" rtl="0" eaLnBrk="1" latinLnBrk="0" hangingPunct="1">
              <a:defRPr i="1" kern="1200" baseline="-25000">
                <a:solidFill>
                  <a:schemeClr val="tx1"/>
                </a:solidFill>
                <a:latin typeface="Verdana" panose="020B0604030504040204" pitchFamily="34" charset="0"/>
                <a:ea typeface="+mn-ea"/>
                <a:cs typeface="+mn-cs"/>
              </a:defRPr>
            </a:lvl9pPr>
          </a:lstStyle>
          <a:p>
            <a:fld id="{2D48D69E-1A25-4172-B0F6-FA6CBADABEC0}" type="slidenum">
              <a:rPr lang="pt-BR" altLang="pt-BR" smtClean="0"/>
              <a:pPr/>
              <a:t>38</a:t>
            </a:fld>
            <a:endParaRPr lang="pt-BR" altLang="pt-BR"/>
          </a:p>
        </p:txBody>
      </p:sp>
      <p:pic>
        <p:nvPicPr>
          <p:cNvPr id="3" name="Imagem 2">
            <a:extLst>
              <a:ext uri="{FF2B5EF4-FFF2-40B4-BE49-F238E27FC236}">
                <a16:creationId xmlns:a16="http://schemas.microsoft.com/office/drawing/2014/main" id="{DF0121AC-75B0-4468-9418-796B6EF210FC}"/>
              </a:ext>
            </a:extLst>
          </p:cNvPr>
          <p:cNvPicPr>
            <a:picLocks noChangeAspect="1"/>
          </p:cNvPicPr>
          <p:nvPr/>
        </p:nvPicPr>
        <p:blipFill>
          <a:blip r:embed="rId2"/>
          <a:stretch>
            <a:fillRect/>
          </a:stretch>
        </p:blipFill>
        <p:spPr>
          <a:xfrm>
            <a:off x="383978" y="1196784"/>
            <a:ext cx="8268418" cy="516450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33C08E4-B983-4087-8275-D1EFFAB8D0FA}"/>
              </a:ext>
            </a:extLst>
          </p:cNvPr>
          <p:cNvSpPr txBox="1"/>
          <p:nvPr/>
        </p:nvSpPr>
        <p:spPr>
          <a:xfrm>
            <a:off x="1619672" y="1342155"/>
            <a:ext cx="4958467" cy="297517"/>
          </a:xfrm>
          <a:prstGeom prst="rect">
            <a:avLst/>
          </a:prstGeom>
          <a:noFill/>
        </p:spPr>
        <p:txBody>
          <a:bodyPr wrap="square" rtlCol="0">
            <a:spAutoFit/>
          </a:bodyPr>
          <a:lstStyle/>
          <a:p>
            <a:r>
              <a:rPr lang="pt-BR" sz="2000" b="1" dirty="0">
                <a:solidFill>
                  <a:schemeClr val="tx2"/>
                </a:solidFill>
              </a:rPr>
              <a:t>Emissões de Títulos de Dívida Corporativa</a:t>
            </a:r>
          </a:p>
        </p:txBody>
      </p:sp>
      <p:sp>
        <p:nvSpPr>
          <p:cNvPr id="5" name="CaixaDeTexto 4">
            <a:extLst>
              <a:ext uri="{FF2B5EF4-FFF2-40B4-BE49-F238E27FC236}">
                <a16:creationId xmlns:a16="http://schemas.microsoft.com/office/drawing/2014/main" id="{92349D3B-1C33-49E3-9F29-AFE3FA185405}"/>
              </a:ext>
            </a:extLst>
          </p:cNvPr>
          <p:cNvSpPr txBox="1"/>
          <p:nvPr/>
        </p:nvSpPr>
        <p:spPr>
          <a:xfrm>
            <a:off x="89757" y="4997964"/>
            <a:ext cx="3723689" cy="235962"/>
          </a:xfrm>
          <a:prstGeom prst="rect">
            <a:avLst/>
          </a:prstGeom>
          <a:noFill/>
        </p:spPr>
        <p:txBody>
          <a:bodyPr wrap="square" rtlCol="0">
            <a:spAutoFit/>
          </a:bodyPr>
          <a:lstStyle/>
          <a:p>
            <a:pPr algn="l"/>
            <a:r>
              <a:rPr lang="pt-BR" sz="1400" dirty="0"/>
              <a:t>Fonte: CVM e </a:t>
            </a:r>
            <a:r>
              <a:rPr lang="pt-BR" sz="1400" dirty="0" err="1"/>
              <a:t>Anbima</a:t>
            </a:r>
            <a:r>
              <a:rPr lang="pt-BR" sz="1400" dirty="0"/>
              <a:t> Elaboração: CEMEC Fipe</a:t>
            </a:r>
          </a:p>
        </p:txBody>
      </p:sp>
      <p:sp>
        <p:nvSpPr>
          <p:cNvPr id="6"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7"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39</a:t>
            </a:fld>
            <a:endParaRPr lang="pt-BR" altLang="pt-BR"/>
          </a:p>
        </p:txBody>
      </p:sp>
      <p:graphicFrame>
        <p:nvGraphicFramePr>
          <p:cNvPr id="4" name="Tabela 3">
            <a:extLst>
              <a:ext uri="{FF2B5EF4-FFF2-40B4-BE49-F238E27FC236}">
                <a16:creationId xmlns:a16="http://schemas.microsoft.com/office/drawing/2014/main" id="{B3A29037-70A0-40B0-8896-C991BA1F7B8E}"/>
              </a:ext>
            </a:extLst>
          </p:cNvPr>
          <p:cNvGraphicFramePr>
            <a:graphicFrameLocks noGrp="1"/>
          </p:cNvGraphicFramePr>
          <p:nvPr>
            <p:extLst>
              <p:ext uri="{D42A27DB-BD31-4B8C-83A1-F6EECF244321}">
                <p14:modId xmlns:p14="http://schemas.microsoft.com/office/powerpoint/2010/main" val="2750199468"/>
              </p:ext>
            </p:extLst>
          </p:nvPr>
        </p:nvGraphicFramePr>
        <p:xfrm>
          <a:off x="89757" y="1836925"/>
          <a:ext cx="8964485" cy="3081767"/>
        </p:xfrm>
        <a:graphic>
          <a:graphicData uri="http://schemas.openxmlformats.org/drawingml/2006/table">
            <a:tbl>
              <a:tblPr/>
              <a:tblGrid>
                <a:gridCol w="2970075">
                  <a:extLst>
                    <a:ext uri="{9D8B030D-6E8A-4147-A177-3AD203B41FA5}">
                      <a16:colId xmlns:a16="http://schemas.microsoft.com/office/drawing/2014/main" val="1762276185"/>
                    </a:ext>
                  </a:extLst>
                </a:gridCol>
                <a:gridCol w="648072">
                  <a:extLst>
                    <a:ext uri="{9D8B030D-6E8A-4147-A177-3AD203B41FA5}">
                      <a16:colId xmlns:a16="http://schemas.microsoft.com/office/drawing/2014/main" val="3872310501"/>
                    </a:ext>
                  </a:extLst>
                </a:gridCol>
                <a:gridCol w="643609">
                  <a:extLst>
                    <a:ext uri="{9D8B030D-6E8A-4147-A177-3AD203B41FA5}">
                      <a16:colId xmlns:a16="http://schemas.microsoft.com/office/drawing/2014/main" val="367834144"/>
                    </a:ext>
                  </a:extLst>
                </a:gridCol>
                <a:gridCol w="627425">
                  <a:extLst>
                    <a:ext uri="{9D8B030D-6E8A-4147-A177-3AD203B41FA5}">
                      <a16:colId xmlns:a16="http://schemas.microsoft.com/office/drawing/2014/main" val="3358474154"/>
                    </a:ext>
                  </a:extLst>
                </a:gridCol>
                <a:gridCol w="674778">
                  <a:extLst>
                    <a:ext uri="{9D8B030D-6E8A-4147-A177-3AD203B41FA5}">
                      <a16:colId xmlns:a16="http://schemas.microsoft.com/office/drawing/2014/main" val="2843246119"/>
                    </a:ext>
                  </a:extLst>
                </a:gridCol>
                <a:gridCol w="627425">
                  <a:extLst>
                    <a:ext uri="{9D8B030D-6E8A-4147-A177-3AD203B41FA5}">
                      <a16:colId xmlns:a16="http://schemas.microsoft.com/office/drawing/2014/main" val="1538328998"/>
                    </a:ext>
                  </a:extLst>
                </a:gridCol>
                <a:gridCol w="674778">
                  <a:extLst>
                    <a:ext uri="{9D8B030D-6E8A-4147-A177-3AD203B41FA5}">
                      <a16:colId xmlns:a16="http://schemas.microsoft.com/office/drawing/2014/main" val="4027227776"/>
                    </a:ext>
                  </a:extLst>
                </a:gridCol>
                <a:gridCol w="698455">
                  <a:extLst>
                    <a:ext uri="{9D8B030D-6E8A-4147-A177-3AD203B41FA5}">
                      <a16:colId xmlns:a16="http://schemas.microsoft.com/office/drawing/2014/main" val="1408011090"/>
                    </a:ext>
                  </a:extLst>
                </a:gridCol>
                <a:gridCol w="519997">
                  <a:extLst>
                    <a:ext uri="{9D8B030D-6E8A-4147-A177-3AD203B41FA5}">
                      <a16:colId xmlns:a16="http://schemas.microsoft.com/office/drawing/2014/main" val="3259312175"/>
                    </a:ext>
                  </a:extLst>
                </a:gridCol>
                <a:gridCol w="489210">
                  <a:extLst>
                    <a:ext uri="{9D8B030D-6E8A-4147-A177-3AD203B41FA5}">
                      <a16:colId xmlns:a16="http://schemas.microsoft.com/office/drawing/2014/main" val="672835467"/>
                    </a:ext>
                  </a:extLst>
                </a:gridCol>
                <a:gridCol w="390661">
                  <a:extLst>
                    <a:ext uri="{9D8B030D-6E8A-4147-A177-3AD203B41FA5}">
                      <a16:colId xmlns:a16="http://schemas.microsoft.com/office/drawing/2014/main" val="3196089669"/>
                    </a:ext>
                  </a:extLst>
                </a:gridCol>
              </a:tblGrid>
              <a:tr h="324472">
                <a:tc>
                  <a:txBody>
                    <a:bodyPr/>
                    <a:lstStyle/>
                    <a:p>
                      <a:pPr algn="l" fontAlgn="b"/>
                      <a:r>
                        <a:rPr lang="pt-BR" sz="900" b="1" i="0" u="none" strike="noStrike" dirty="0">
                          <a:solidFill>
                            <a:srgbClr val="000000"/>
                          </a:solidFill>
                          <a:effectLst/>
                          <a:latin typeface="+mn-lt"/>
                        </a:rPr>
                        <a:t>Saldo em R$ Milhões Nominais</a:t>
                      </a:r>
                    </a:p>
                  </a:txBody>
                  <a:tcPr marL="7064" marR="7064" marT="70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D0D0D"/>
                          </a:solidFill>
                          <a:effectLst/>
                          <a:latin typeface="Arial" panose="020B0604020202020204" pitchFamily="34" charset="0"/>
                        </a:rPr>
                        <a:t>nov-20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D0D0D"/>
                          </a:solidFill>
                          <a:effectLst/>
                          <a:latin typeface="Arial" panose="020B0604020202020204" pitchFamily="34" charset="0"/>
                        </a:rPr>
                        <a:t>ago-21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Arial" panose="020B0604020202020204" pitchFamily="34" charset="0"/>
                        </a:rPr>
                        <a:t>nov-21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endParaRPr lang="pt-BR" sz="900" b="0" i="0" u="none" strike="noStrike" dirty="0">
                        <a:solidFill>
                          <a:srgbClr val="0D0D0D"/>
                        </a:solidFill>
                        <a:effectLst/>
                        <a:latin typeface="+mn-lt"/>
                      </a:endParaRPr>
                    </a:p>
                  </a:txBody>
                  <a:tcPr marL="7064" marR="7064" marT="706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BR" sz="900" b="1" i="0" u="none" strike="noStrike">
                          <a:solidFill>
                            <a:srgbClr val="0D0D0D"/>
                          </a:solidFill>
                          <a:effectLst/>
                          <a:latin typeface="+mn-lt"/>
                        </a:rPr>
                        <a:t>Variação 12 meses</a:t>
                      </a:r>
                    </a:p>
                  </a:txBody>
                  <a:tcPr marL="7064" marR="7064" marT="706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900" b="1" i="0" u="none" strike="noStrike">
                          <a:solidFill>
                            <a:srgbClr val="0D0D0D"/>
                          </a:solidFill>
                          <a:effectLst/>
                          <a:latin typeface="+mn-lt"/>
                        </a:rPr>
                        <a:t>Variação 3 meses</a:t>
                      </a:r>
                    </a:p>
                  </a:txBody>
                  <a:tcPr marL="7064" marR="7064" marT="706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1022338912"/>
                  </a:ext>
                </a:extLst>
              </a:tr>
              <a:tr h="478985">
                <a:tc>
                  <a:txBody>
                    <a:bodyPr/>
                    <a:lstStyle/>
                    <a:p>
                      <a:pPr algn="ctr" fontAlgn="ctr"/>
                      <a:r>
                        <a:rPr lang="pt-BR" sz="900" b="1" i="0" u="none" strike="noStrike">
                          <a:solidFill>
                            <a:srgbClr val="000000"/>
                          </a:solidFill>
                          <a:effectLst/>
                          <a:latin typeface="+mn-lt"/>
                        </a:rPr>
                        <a:t>Alternativas</a:t>
                      </a:r>
                    </a:p>
                  </a:txBody>
                  <a:tcPr marL="7064" marR="7064" marT="70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pt-BR" sz="900" b="1" i="0" u="none" strike="noStrike" dirty="0">
                          <a:solidFill>
                            <a:srgbClr val="0D0D0D"/>
                          </a:solidFill>
                          <a:effectLst/>
                          <a:latin typeface="+mn-lt"/>
                        </a:rPr>
                        <a:t>Valores R$</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pt-BR" sz="900" b="1" i="0" u="none" strike="noStrike" dirty="0">
                          <a:solidFill>
                            <a:srgbClr val="0D0D0D"/>
                          </a:solidFill>
                          <a:effectLst/>
                          <a:latin typeface="+mn-lt"/>
                        </a:rPr>
                        <a:t>Composição %</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pt-BR" sz="900" b="1" i="0" u="none" strike="noStrike" dirty="0">
                          <a:solidFill>
                            <a:srgbClr val="0D0D0D"/>
                          </a:solidFill>
                          <a:effectLst/>
                          <a:latin typeface="+mn-lt"/>
                        </a:rPr>
                        <a:t>Valores R$</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pt-BR" sz="900" b="1" i="0" u="none" strike="noStrike" dirty="0">
                          <a:solidFill>
                            <a:srgbClr val="0D0D0D"/>
                          </a:solidFill>
                          <a:effectLst/>
                          <a:latin typeface="+mn-lt"/>
                        </a:rPr>
                        <a:t>Composição %</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pt-BR" sz="900" b="1" i="0" u="none" strike="noStrike" dirty="0">
                          <a:solidFill>
                            <a:srgbClr val="0D0D0D"/>
                          </a:solidFill>
                          <a:effectLst/>
                          <a:latin typeface="+mn-lt"/>
                        </a:rPr>
                        <a:t>Valores R$</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D0D0D"/>
                          </a:solidFill>
                          <a:effectLst/>
                          <a:latin typeface="+mn-lt"/>
                        </a:rPr>
                        <a:t>Composição %</a:t>
                      </a:r>
                    </a:p>
                  </a:txBody>
                  <a:tcPr marL="7064" marR="7064" marT="706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D0D0D"/>
                          </a:solidFill>
                          <a:effectLst/>
                          <a:latin typeface="+mn-lt"/>
                        </a:rPr>
                        <a:t>Valor</a:t>
                      </a:r>
                    </a:p>
                  </a:txBody>
                  <a:tcPr marL="7064" marR="7064" marT="706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900" b="1" i="0" u="none" strike="noStrike">
                          <a:solidFill>
                            <a:srgbClr val="0D0D0D"/>
                          </a:solidFill>
                          <a:effectLst/>
                          <a:latin typeface="+mn-lt"/>
                        </a:rPr>
                        <a:t>%</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900" b="1" i="0" u="none" strike="noStrike">
                          <a:solidFill>
                            <a:srgbClr val="0D0D0D"/>
                          </a:solidFill>
                          <a:effectLst/>
                          <a:latin typeface="+mn-lt"/>
                        </a:rPr>
                        <a:t>Valor</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900" b="1" i="0" u="none" strike="noStrike">
                          <a:solidFill>
                            <a:srgbClr val="0D0D0D"/>
                          </a:solidFill>
                          <a:effectLst/>
                          <a:latin typeface="+mn-lt"/>
                        </a:rPr>
                        <a:t>%</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5651720"/>
                  </a:ext>
                </a:extLst>
              </a:tr>
              <a:tr h="309023">
                <a:tc>
                  <a:txBody>
                    <a:bodyPr/>
                    <a:lstStyle/>
                    <a:p>
                      <a:pPr algn="l" rtl="0" fontAlgn="b"/>
                      <a:r>
                        <a:rPr lang="pt-BR" sz="900" b="0" i="0" u="none" strike="noStrike" dirty="0">
                          <a:solidFill>
                            <a:srgbClr val="000000"/>
                          </a:solidFill>
                          <a:effectLst/>
                          <a:latin typeface="+mn-lt"/>
                        </a:rPr>
                        <a:t>Debêntures não leasing</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     595.469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617.506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674.623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59,9%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79.154</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57.117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346324"/>
                  </a:ext>
                </a:extLst>
              </a:tr>
              <a:tr h="309023">
                <a:tc>
                  <a:txBody>
                    <a:bodyPr/>
                    <a:lstStyle/>
                    <a:p>
                      <a:pPr algn="l" rtl="0" fontAlgn="b"/>
                      <a:r>
                        <a:rPr lang="pt-BR" sz="900" b="0" i="0" u="none" strike="noStrike" dirty="0">
                          <a:solidFill>
                            <a:srgbClr val="000000"/>
                          </a:solidFill>
                          <a:effectLst/>
                          <a:latin typeface="+mn-lt"/>
                        </a:rPr>
                        <a:t>Notas Promissórias</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        35.841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31.159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32.537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-3.304</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1.379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612367"/>
                  </a:ext>
                </a:extLst>
              </a:tr>
              <a:tr h="309023">
                <a:tc>
                  <a:txBody>
                    <a:bodyPr/>
                    <a:lstStyle/>
                    <a:p>
                      <a:pPr algn="l" rtl="0" fontAlgn="b"/>
                      <a:r>
                        <a:rPr lang="pt-BR" sz="900" b="0" i="0" u="none" strike="noStrike" dirty="0">
                          <a:solidFill>
                            <a:srgbClr val="000000"/>
                          </a:solidFill>
                          <a:effectLst/>
                          <a:latin typeface="+mn-lt"/>
                        </a:rPr>
                        <a:t>FIDC</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        37.873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68.641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86.914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7,7%</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49.041</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129,5%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18.273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200694"/>
                  </a:ext>
                </a:extLst>
              </a:tr>
              <a:tr h="357706">
                <a:tc>
                  <a:txBody>
                    <a:bodyPr/>
                    <a:lstStyle/>
                    <a:p>
                      <a:pPr algn="l" rtl="0" fontAlgn="b"/>
                      <a:r>
                        <a:rPr lang="pt-BR" sz="900" b="0" i="0" u="none" strike="noStrike" dirty="0">
                          <a:solidFill>
                            <a:srgbClr val="000000"/>
                          </a:solidFill>
                          <a:effectLst/>
                          <a:latin typeface="+mn-lt"/>
                        </a:rPr>
                        <a:t>Títulos de Atividade Imobiliária (CRI,CCIM)</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     203.903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232.197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247.522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22,0%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43.619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15.324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809222"/>
                  </a:ext>
                </a:extLst>
              </a:tr>
              <a:tr h="360040">
                <a:tc>
                  <a:txBody>
                    <a:bodyPr/>
                    <a:lstStyle/>
                    <a:p>
                      <a:pPr algn="l" rtl="0" fontAlgn="b"/>
                      <a:r>
                        <a:rPr lang="pt-BR" sz="900" b="0" i="0" u="none" strike="noStrike" dirty="0">
                          <a:solidFill>
                            <a:srgbClr val="000000"/>
                          </a:solidFill>
                          <a:effectLst/>
                          <a:latin typeface="+mn-lt"/>
                        </a:rPr>
                        <a:t>Títulos de Atividades de Exportação (</a:t>
                      </a:r>
                      <a:r>
                        <a:rPr lang="pt-BR" sz="900" b="0" i="0" u="none" strike="noStrike" dirty="0" err="1">
                          <a:solidFill>
                            <a:srgbClr val="000000"/>
                          </a:solidFill>
                          <a:effectLst/>
                          <a:latin typeface="+mn-lt"/>
                        </a:rPr>
                        <a:t>NCE,Export</a:t>
                      </a:r>
                      <a:r>
                        <a:rPr lang="pt-BR" sz="900" b="0" i="0" u="none" strike="noStrike" dirty="0">
                          <a:solidFill>
                            <a:srgbClr val="000000"/>
                          </a:solidFill>
                          <a:effectLst/>
                          <a:latin typeface="+mn-lt"/>
                        </a:rPr>
                        <a:t> Notes)</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          4.012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2.674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2.674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-1.338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787357"/>
                  </a:ext>
                </a:extLst>
              </a:tr>
              <a:tr h="309023">
                <a:tc>
                  <a:txBody>
                    <a:bodyPr/>
                    <a:lstStyle/>
                    <a:p>
                      <a:pPr algn="l" rtl="0" fontAlgn="b"/>
                      <a:r>
                        <a:rPr lang="pt-BR" sz="900" b="0" i="0" u="none" strike="noStrike" dirty="0">
                          <a:solidFill>
                            <a:srgbClr val="000000"/>
                          </a:solidFill>
                          <a:effectLst/>
                          <a:latin typeface="+mn-lt"/>
                        </a:rPr>
                        <a:t>Títulos da Atividade Agrícola (CDCA, CRA)</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        53.627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72.510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D0D0D"/>
                          </a:solidFill>
                          <a:effectLst/>
                          <a:latin typeface="Calibri" panose="020F0502020204030204" pitchFamily="34" charset="0"/>
                        </a:rPr>
                        <a:t>        82.545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7,3%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D0D0D"/>
                          </a:solidFill>
                          <a:effectLst/>
                          <a:latin typeface="Calibri" panose="020F0502020204030204" pitchFamily="34" charset="0"/>
                        </a:rPr>
                        <a:t>28.918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10.035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D0D0D"/>
                          </a:solidFill>
                          <a:effectLst/>
                          <a:latin typeface="Calibri" panose="020F0502020204030204" pitchFamily="34" charset="0"/>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309390"/>
                  </a:ext>
                </a:extLst>
              </a:tr>
              <a:tr h="324472">
                <a:tc>
                  <a:txBody>
                    <a:bodyPr/>
                    <a:lstStyle/>
                    <a:p>
                      <a:pPr algn="l" fontAlgn="ctr"/>
                      <a:r>
                        <a:rPr lang="pt-BR" sz="900" b="1" i="0" u="none" strike="noStrike" dirty="0">
                          <a:solidFill>
                            <a:srgbClr val="000000"/>
                          </a:solidFill>
                          <a:effectLst/>
                          <a:latin typeface="+mn-lt"/>
                        </a:rPr>
                        <a:t>Títulos de Dívida Corporativa</a:t>
                      </a:r>
                    </a:p>
                  </a:txBody>
                  <a:tcPr marL="7064" marR="7064" marT="7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D0D0D"/>
                          </a:solidFill>
                          <a:effectLst/>
                          <a:latin typeface="Calibri" panose="020F0502020204030204" pitchFamily="34" charset="0"/>
                        </a:rPr>
                        <a:t>     930.726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1" i="0" u="none" strike="noStrike">
                          <a:solidFill>
                            <a:srgbClr val="0D0D0D"/>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1" i="0" u="none" strike="noStrike">
                          <a:solidFill>
                            <a:srgbClr val="0D0D0D"/>
                          </a:solidFill>
                          <a:effectLst/>
                          <a:latin typeface="Calibri" panose="020F0502020204030204" pitchFamily="34" charset="0"/>
                        </a:rPr>
                        <a:t>  1.024.687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1" i="0" u="none" strike="noStrike">
                          <a:solidFill>
                            <a:srgbClr val="0D0D0D"/>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000" b="1" i="0" u="none" strike="noStrike">
                          <a:solidFill>
                            <a:srgbClr val="0D0D0D"/>
                          </a:solidFill>
                          <a:effectLst/>
                          <a:latin typeface="Calibri" panose="020F0502020204030204" pitchFamily="34" charset="0"/>
                        </a:rPr>
                        <a:t>  1.127.106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1" i="0" u="none" strike="noStrike">
                          <a:solidFill>
                            <a:srgbClr val="0D0D0D"/>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1" i="0" u="none" strike="noStrike">
                          <a:solidFill>
                            <a:srgbClr val="0D0D0D"/>
                          </a:solidFill>
                          <a:effectLst/>
                          <a:latin typeface="Calibri" panose="020F0502020204030204" pitchFamily="34" charset="0"/>
                        </a:rPr>
                        <a:t>196.380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D0D0D"/>
                          </a:solidFill>
                          <a:effectLst/>
                          <a:latin typeface="Calibri" panose="020F0502020204030204" pitchFamily="34" charset="0"/>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D0D0D"/>
                          </a:solidFill>
                          <a:effectLst/>
                          <a:latin typeface="Calibri" panose="020F0502020204030204" pitchFamily="34" charset="0"/>
                        </a:rPr>
                        <a:t>102.419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D0D0D"/>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93937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Shape 1"/>
          <p:cNvSpPr txBox="1"/>
          <p:nvPr/>
        </p:nvSpPr>
        <p:spPr>
          <a:xfrm>
            <a:off x="628560" y="1131030"/>
            <a:ext cx="7886430" cy="993870"/>
          </a:xfrm>
          <a:prstGeom prst="rect">
            <a:avLst/>
          </a:prstGeom>
          <a:noFill/>
          <a:ln>
            <a:noFill/>
          </a:ln>
        </p:spPr>
        <p:txBody>
          <a:bodyPr anchor="ctr"/>
          <a:lstStyle/>
          <a:p>
            <a:endParaRPr lang="pt-BR" sz="1350" spc="-1" dirty="0">
              <a:solidFill>
                <a:srgbClr val="000000"/>
              </a:solidFill>
              <a:latin typeface="Calibri"/>
            </a:endParaRPr>
          </a:p>
        </p:txBody>
      </p:sp>
      <p:sp>
        <p:nvSpPr>
          <p:cNvPr id="300" name="TextShape 2"/>
          <p:cNvSpPr txBox="1"/>
          <p:nvPr/>
        </p:nvSpPr>
        <p:spPr>
          <a:xfrm>
            <a:off x="628560" y="2226420"/>
            <a:ext cx="7886430" cy="993870"/>
          </a:xfrm>
          <a:prstGeom prst="rect">
            <a:avLst/>
          </a:prstGeom>
          <a:noFill/>
          <a:ln>
            <a:noFill/>
          </a:ln>
        </p:spPr>
        <p:txBody>
          <a:bodyPr/>
          <a:lstStyle/>
          <a:p>
            <a:pPr>
              <a:lnSpc>
                <a:spcPct val="90000"/>
              </a:lnSpc>
              <a:spcBef>
                <a:spcPts val="751"/>
              </a:spcBef>
            </a:pPr>
            <a:endParaRPr lang="pt-BR" sz="2100" spc="-1" dirty="0">
              <a:solidFill>
                <a:srgbClr val="000000"/>
              </a:solidFill>
              <a:latin typeface="Calibri"/>
            </a:endParaRPr>
          </a:p>
          <a:p>
            <a:pPr>
              <a:lnSpc>
                <a:spcPct val="90000"/>
              </a:lnSpc>
              <a:spcBef>
                <a:spcPts val="751"/>
              </a:spcBef>
            </a:pPr>
            <a:endParaRPr lang="pt-BR" sz="2100" spc="-1" dirty="0">
              <a:solidFill>
                <a:srgbClr val="000000"/>
              </a:solidFill>
              <a:latin typeface="Calibri"/>
            </a:endParaRPr>
          </a:p>
        </p:txBody>
      </p:sp>
      <p:sp>
        <p:nvSpPr>
          <p:cNvPr id="4" name="TextShape 1">
            <a:extLst>
              <a:ext uri="{FF2B5EF4-FFF2-40B4-BE49-F238E27FC236}">
                <a16:creationId xmlns:a16="http://schemas.microsoft.com/office/drawing/2014/main" id="{87366DB3-AD06-4BBB-933B-6F0F12030881}"/>
              </a:ext>
            </a:extLst>
          </p:cNvPr>
          <p:cNvSpPr txBox="1"/>
          <p:nvPr/>
        </p:nvSpPr>
        <p:spPr>
          <a:xfrm>
            <a:off x="597212" y="3119310"/>
            <a:ext cx="7886430" cy="619380"/>
          </a:xfrm>
          <a:prstGeom prst="rect">
            <a:avLst/>
          </a:prstGeom>
          <a:noFill/>
          <a:ln>
            <a:noFill/>
          </a:ln>
        </p:spPr>
        <p:txBody>
          <a:bodyPr anchor="ctr">
            <a:noAutofit/>
          </a:bodyPr>
          <a:lstStyle/>
          <a:p>
            <a:pPr algn="ctr">
              <a:lnSpc>
                <a:spcPct val="90000"/>
              </a:lnSpc>
            </a:pPr>
            <a:r>
              <a:rPr lang="pt-BR" sz="3200" dirty="0">
                <a:solidFill>
                  <a:srgbClr val="003399"/>
                </a:solidFill>
                <a:latin typeface="Verdana Pro" panose="020B0604020202020204" pitchFamily="34" charset="0"/>
                <a:ea typeface="+mj-ea"/>
                <a:cs typeface="+mj-cs"/>
              </a:rPr>
              <a:t>2. Captação de recursos de capital e  dívida: visão   </a:t>
            </a:r>
          </a:p>
          <a:p>
            <a:pPr algn="ctr">
              <a:lnSpc>
                <a:spcPct val="90000"/>
              </a:lnSpc>
            </a:pPr>
            <a:r>
              <a:rPr lang="pt-BR" sz="3200" dirty="0">
                <a:solidFill>
                  <a:srgbClr val="003399"/>
                </a:solidFill>
                <a:latin typeface="Verdana Pro" panose="020B0604020202020204" pitchFamily="34" charset="0"/>
                <a:ea typeface="+mj-ea"/>
                <a:cs typeface="+mj-cs"/>
              </a:rPr>
              <a:t>     consolidada </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a:t>
            </a:fld>
            <a:endParaRPr lang="pt-BR" altLang="pt-B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CF15195-98DB-46B3-8A57-911842E16F89}"/>
              </a:ext>
            </a:extLst>
          </p:cNvPr>
          <p:cNvSpPr txBox="1"/>
          <p:nvPr/>
        </p:nvSpPr>
        <p:spPr>
          <a:xfrm>
            <a:off x="1043608" y="6266726"/>
            <a:ext cx="3723689" cy="235962"/>
          </a:xfrm>
          <a:prstGeom prst="rect">
            <a:avLst/>
          </a:prstGeom>
          <a:noFill/>
        </p:spPr>
        <p:txBody>
          <a:bodyPr wrap="square" rtlCol="0">
            <a:spAutoFit/>
          </a:bodyPr>
          <a:lstStyle/>
          <a:p>
            <a:pPr algn="l"/>
            <a:r>
              <a:rPr lang="pt-BR" sz="1400" dirty="0"/>
              <a:t>Fonte: CVM e </a:t>
            </a:r>
            <a:r>
              <a:rPr lang="pt-BR" sz="1400" dirty="0" err="1"/>
              <a:t>Anbima</a:t>
            </a:r>
            <a:r>
              <a:rPr lang="pt-BR" sz="1400" dirty="0"/>
              <a:t>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40</a:t>
            </a:fld>
            <a:endParaRPr lang="pt-BR" altLang="pt-BR"/>
          </a:p>
        </p:txBody>
      </p:sp>
      <p:sp>
        <p:nvSpPr>
          <p:cNvPr id="7" name="CaixaDeTexto 6">
            <a:extLst>
              <a:ext uri="{FF2B5EF4-FFF2-40B4-BE49-F238E27FC236}">
                <a16:creationId xmlns:a16="http://schemas.microsoft.com/office/drawing/2014/main" id="{43E19913-C9FF-4A47-BE55-44C0568CC72F}"/>
              </a:ext>
            </a:extLst>
          </p:cNvPr>
          <p:cNvSpPr txBox="1"/>
          <p:nvPr/>
        </p:nvSpPr>
        <p:spPr>
          <a:xfrm>
            <a:off x="827584" y="141554"/>
            <a:ext cx="7087234" cy="584775"/>
          </a:xfrm>
          <a:prstGeom prst="rect">
            <a:avLst/>
          </a:prstGeom>
          <a:noFill/>
        </p:spPr>
        <p:txBody>
          <a:bodyPr wrap="square" rtlCol="0">
            <a:spAutoFit/>
          </a:bodyPr>
          <a:lstStyle/>
          <a:p>
            <a:pPr algn="just"/>
            <a:r>
              <a:rPr lang="pt-BR" sz="2400" dirty="0"/>
              <a:t>Grande crescimento do saldo de títulos de divida corporativa em 2021 deve-se ao crescimento da colocação de debêntures.</a:t>
            </a:r>
          </a:p>
        </p:txBody>
      </p:sp>
      <p:pic>
        <p:nvPicPr>
          <p:cNvPr id="3" name="Imagem 2">
            <a:extLst>
              <a:ext uri="{FF2B5EF4-FFF2-40B4-BE49-F238E27FC236}">
                <a16:creationId xmlns:a16="http://schemas.microsoft.com/office/drawing/2014/main" id="{4C40D1F1-19CD-4141-8149-F4B4A56DAC25}"/>
              </a:ext>
            </a:extLst>
          </p:cNvPr>
          <p:cNvPicPr>
            <a:picLocks noChangeAspect="1"/>
          </p:cNvPicPr>
          <p:nvPr/>
        </p:nvPicPr>
        <p:blipFill>
          <a:blip r:embed="rId2"/>
          <a:stretch>
            <a:fillRect/>
          </a:stretch>
        </p:blipFill>
        <p:spPr>
          <a:xfrm>
            <a:off x="539552" y="1309168"/>
            <a:ext cx="8064896" cy="499153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A264C07F-5E2E-4B96-A872-7201E46C23CD}"/>
              </a:ext>
            </a:extLst>
          </p:cNvPr>
          <p:cNvSpPr txBox="1"/>
          <p:nvPr/>
        </p:nvSpPr>
        <p:spPr>
          <a:xfrm>
            <a:off x="1115616" y="6176471"/>
            <a:ext cx="3723689" cy="235962"/>
          </a:xfrm>
          <a:prstGeom prst="rect">
            <a:avLst/>
          </a:prstGeom>
          <a:noFill/>
        </p:spPr>
        <p:txBody>
          <a:bodyPr wrap="square" rtlCol="0">
            <a:spAutoFit/>
          </a:bodyPr>
          <a:lstStyle/>
          <a:p>
            <a:pPr algn="l"/>
            <a:r>
              <a:rPr lang="pt-BR" sz="1400" dirty="0"/>
              <a:t>Fonte: CVM e </a:t>
            </a:r>
            <a:r>
              <a:rPr lang="pt-BR" sz="1400" dirty="0" err="1"/>
              <a:t>Anbima</a:t>
            </a:r>
            <a:r>
              <a:rPr lang="pt-BR" sz="1400" dirty="0"/>
              <a:t> Elaboração: CEMEC Fipe</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41</a:t>
            </a:fld>
            <a:endParaRPr lang="pt-BR" altLang="pt-BR"/>
          </a:p>
        </p:txBody>
      </p:sp>
      <p:sp>
        <p:nvSpPr>
          <p:cNvPr id="7" name="CaixaDeTexto 6">
            <a:extLst>
              <a:ext uri="{FF2B5EF4-FFF2-40B4-BE49-F238E27FC236}">
                <a16:creationId xmlns:a16="http://schemas.microsoft.com/office/drawing/2014/main" id="{BE385A33-A4C6-429E-8DAE-4D39B9EE751A}"/>
              </a:ext>
            </a:extLst>
          </p:cNvPr>
          <p:cNvSpPr txBox="1"/>
          <p:nvPr/>
        </p:nvSpPr>
        <p:spPr>
          <a:xfrm>
            <a:off x="540764" y="141554"/>
            <a:ext cx="7919024" cy="584775"/>
          </a:xfrm>
          <a:prstGeom prst="rect">
            <a:avLst/>
          </a:prstGeom>
          <a:noFill/>
        </p:spPr>
        <p:txBody>
          <a:bodyPr wrap="square" rtlCol="0">
            <a:spAutoFit/>
          </a:bodyPr>
          <a:lstStyle/>
          <a:p>
            <a:pPr algn="just"/>
            <a:r>
              <a:rPr lang="pt-BR" sz="2400" dirty="0"/>
              <a:t>Em novembro/2021 o saldo de títulos corporativos atinge 70,5% do total de títulos de dívida.</a:t>
            </a:r>
          </a:p>
        </p:txBody>
      </p:sp>
      <p:pic>
        <p:nvPicPr>
          <p:cNvPr id="2" name="Imagem 1">
            <a:extLst>
              <a:ext uri="{FF2B5EF4-FFF2-40B4-BE49-F238E27FC236}">
                <a16:creationId xmlns:a16="http://schemas.microsoft.com/office/drawing/2014/main" id="{050DB34B-46EF-45BB-9FBA-A4882CACF7B0}"/>
              </a:ext>
            </a:extLst>
          </p:cNvPr>
          <p:cNvPicPr>
            <a:picLocks noChangeAspect="1"/>
          </p:cNvPicPr>
          <p:nvPr/>
        </p:nvPicPr>
        <p:blipFill>
          <a:blip r:embed="rId2"/>
          <a:stretch>
            <a:fillRect/>
          </a:stretch>
        </p:blipFill>
        <p:spPr>
          <a:xfrm>
            <a:off x="609089" y="1138465"/>
            <a:ext cx="8172400" cy="505806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C6CEE7B-3039-4E6A-93B9-0CFBC0AC5859}"/>
              </a:ext>
            </a:extLst>
          </p:cNvPr>
          <p:cNvSpPr txBox="1"/>
          <p:nvPr/>
        </p:nvSpPr>
        <p:spPr>
          <a:xfrm>
            <a:off x="1043608" y="6197698"/>
            <a:ext cx="3723689" cy="235962"/>
          </a:xfrm>
          <a:prstGeom prst="rect">
            <a:avLst/>
          </a:prstGeom>
          <a:noFill/>
        </p:spPr>
        <p:txBody>
          <a:bodyPr wrap="square" rtlCol="0">
            <a:spAutoFit/>
          </a:bodyPr>
          <a:lstStyle/>
          <a:p>
            <a:pPr algn="l"/>
            <a:r>
              <a:rPr lang="pt-BR" sz="1400" dirty="0"/>
              <a:t>Fonte: CVM e </a:t>
            </a:r>
            <a:r>
              <a:rPr lang="pt-BR" sz="1400" dirty="0" err="1"/>
              <a:t>Anbima</a:t>
            </a:r>
            <a:r>
              <a:rPr lang="pt-BR" sz="1400" dirty="0"/>
              <a:t>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42</a:t>
            </a:fld>
            <a:endParaRPr lang="pt-BR" altLang="pt-BR"/>
          </a:p>
        </p:txBody>
      </p:sp>
      <p:pic>
        <p:nvPicPr>
          <p:cNvPr id="2" name="Imagem 1">
            <a:extLst>
              <a:ext uri="{FF2B5EF4-FFF2-40B4-BE49-F238E27FC236}">
                <a16:creationId xmlns:a16="http://schemas.microsoft.com/office/drawing/2014/main" id="{2689600D-E332-46E2-90F0-20B4860F4298}"/>
              </a:ext>
            </a:extLst>
          </p:cNvPr>
          <p:cNvPicPr>
            <a:picLocks noChangeAspect="1"/>
          </p:cNvPicPr>
          <p:nvPr/>
        </p:nvPicPr>
        <p:blipFill>
          <a:blip r:embed="rId2"/>
          <a:stretch>
            <a:fillRect/>
          </a:stretch>
        </p:blipFill>
        <p:spPr>
          <a:xfrm>
            <a:off x="861117" y="1262502"/>
            <a:ext cx="7950786" cy="492090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E2C0E43-D7F7-4D73-B003-FC4270AD1CA4}"/>
              </a:ext>
            </a:extLst>
          </p:cNvPr>
          <p:cNvSpPr txBox="1"/>
          <p:nvPr/>
        </p:nvSpPr>
        <p:spPr>
          <a:xfrm>
            <a:off x="1282766" y="6296326"/>
            <a:ext cx="3723689" cy="235962"/>
          </a:xfrm>
          <a:prstGeom prst="rect">
            <a:avLst/>
          </a:prstGeom>
          <a:noFill/>
        </p:spPr>
        <p:txBody>
          <a:bodyPr wrap="square" rtlCol="0">
            <a:spAutoFit/>
          </a:bodyPr>
          <a:lstStyle/>
          <a:p>
            <a:pPr algn="l"/>
            <a:r>
              <a:rPr lang="pt-BR" sz="1400" dirty="0"/>
              <a:t>Fonte: CVM e </a:t>
            </a:r>
            <a:r>
              <a:rPr lang="pt-BR" sz="1400" dirty="0" err="1"/>
              <a:t>Anbima</a:t>
            </a:r>
            <a:r>
              <a:rPr lang="pt-BR" sz="1400" dirty="0"/>
              <a:t>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43</a:t>
            </a:fld>
            <a:endParaRPr lang="pt-BR" altLang="pt-BR"/>
          </a:p>
        </p:txBody>
      </p:sp>
      <p:pic>
        <p:nvPicPr>
          <p:cNvPr id="2" name="Imagem 1">
            <a:extLst>
              <a:ext uri="{FF2B5EF4-FFF2-40B4-BE49-F238E27FC236}">
                <a16:creationId xmlns:a16="http://schemas.microsoft.com/office/drawing/2014/main" id="{25496330-2571-4006-9DF1-5008700E8235}"/>
              </a:ext>
            </a:extLst>
          </p:cNvPr>
          <p:cNvPicPr>
            <a:picLocks noChangeAspect="1"/>
          </p:cNvPicPr>
          <p:nvPr/>
        </p:nvPicPr>
        <p:blipFill>
          <a:blip r:embed="rId2"/>
          <a:stretch>
            <a:fillRect/>
          </a:stretch>
        </p:blipFill>
        <p:spPr>
          <a:xfrm>
            <a:off x="521742" y="1149124"/>
            <a:ext cx="8316416" cy="514720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472E6BD-4C0F-4E8E-AAF2-B2FC850B535D}"/>
              </a:ext>
            </a:extLst>
          </p:cNvPr>
          <p:cNvSpPr txBox="1"/>
          <p:nvPr/>
        </p:nvSpPr>
        <p:spPr>
          <a:xfrm>
            <a:off x="1071398" y="6265356"/>
            <a:ext cx="3723689" cy="235962"/>
          </a:xfrm>
          <a:prstGeom prst="rect">
            <a:avLst/>
          </a:prstGeom>
          <a:noFill/>
        </p:spPr>
        <p:txBody>
          <a:bodyPr wrap="square" rtlCol="0">
            <a:spAutoFit/>
          </a:bodyPr>
          <a:lstStyle/>
          <a:p>
            <a:pPr algn="l"/>
            <a:r>
              <a:rPr lang="pt-BR" sz="1400" dirty="0"/>
              <a:t>Fonte: CVM e </a:t>
            </a:r>
            <a:r>
              <a:rPr lang="pt-BR" sz="1400" dirty="0" err="1"/>
              <a:t>Anbima</a:t>
            </a:r>
            <a:r>
              <a:rPr lang="pt-BR" sz="1400" dirty="0"/>
              <a:t> Elaboração: CEMEC Fipe</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44</a:t>
            </a:fld>
            <a:endParaRPr lang="pt-BR" altLang="pt-BR"/>
          </a:p>
        </p:txBody>
      </p:sp>
      <p:pic>
        <p:nvPicPr>
          <p:cNvPr id="2" name="Imagem 1">
            <a:extLst>
              <a:ext uri="{FF2B5EF4-FFF2-40B4-BE49-F238E27FC236}">
                <a16:creationId xmlns:a16="http://schemas.microsoft.com/office/drawing/2014/main" id="{4978941D-D645-426C-90F8-8B563C9B85EF}"/>
              </a:ext>
            </a:extLst>
          </p:cNvPr>
          <p:cNvPicPr>
            <a:picLocks noChangeAspect="1"/>
          </p:cNvPicPr>
          <p:nvPr/>
        </p:nvPicPr>
        <p:blipFill>
          <a:blip r:embed="rId2"/>
          <a:stretch>
            <a:fillRect/>
          </a:stretch>
        </p:blipFill>
        <p:spPr>
          <a:xfrm>
            <a:off x="755576" y="1073587"/>
            <a:ext cx="8388424" cy="519176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19EECE20-12A2-4934-B320-03EDE42CBDC8}"/>
              </a:ext>
            </a:extLst>
          </p:cNvPr>
          <p:cNvSpPr>
            <a:spLocks noGrp="1"/>
          </p:cNvSpPr>
          <p:nvPr>
            <p:ph type="ftr" sz="quarter" idx="11"/>
          </p:nvPr>
        </p:nvSpPr>
        <p:spPr/>
        <p:txBody>
          <a:bodyPr/>
          <a:lstStyle/>
          <a:p>
            <a:r>
              <a:rPr lang="pt-BR" altLang="ja-JP"/>
              <a:t>Fipe - Fundação Instituto de Pesquisas Econômicas</a:t>
            </a:r>
          </a:p>
        </p:txBody>
      </p:sp>
      <p:sp>
        <p:nvSpPr>
          <p:cNvPr id="3" name="Espaço Reservado para Número de Slide 2">
            <a:extLst>
              <a:ext uri="{FF2B5EF4-FFF2-40B4-BE49-F238E27FC236}">
                <a16:creationId xmlns:a16="http://schemas.microsoft.com/office/drawing/2014/main" id="{CA13228B-1EEF-49F1-9A43-2A1B6C581368}"/>
              </a:ext>
            </a:extLst>
          </p:cNvPr>
          <p:cNvSpPr>
            <a:spLocks noGrp="1"/>
          </p:cNvSpPr>
          <p:nvPr>
            <p:ph type="sldNum" sz="quarter" idx="12"/>
          </p:nvPr>
        </p:nvSpPr>
        <p:spPr/>
        <p:txBody>
          <a:bodyPr/>
          <a:lstStyle/>
          <a:p>
            <a:fld id="{269D8F39-E382-4161-97B0-B8988A23BD4E}" type="slidenum">
              <a:rPr lang="pt-BR" altLang="pt-BR" smtClean="0"/>
              <a:pPr/>
              <a:t>45</a:t>
            </a:fld>
            <a:endParaRPr lang="pt-BR" altLang="pt-BR"/>
          </a:p>
        </p:txBody>
      </p:sp>
      <p:pic>
        <p:nvPicPr>
          <p:cNvPr id="4" name="Imagem 3">
            <a:extLst>
              <a:ext uri="{FF2B5EF4-FFF2-40B4-BE49-F238E27FC236}">
                <a16:creationId xmlns:a16="http://schemas.microsoft.com/office/drawing/2014/main" id="{42B4556D-E310-4FF9-851D-FFB28AE7D7AB}"/>
              </a:ext>
            </a:extLst>
          </p:cNvPr>
          <p:cNvPicPr>
            <a:picLocks noChangeAspect="1"/>
          </p:cNvPicPr>
          <p:nvPr/>
        </p:nvPicPr>
        <p:blipFill>
          <a:blip r:embed="rId2"/>
          <a:stretch>
            <a:fillRect/>
          </a:stretch>
        </p:blipFill>
        <p:spPr>
          <a:xfrm>
            <a:off x="593750" y="1196752"/>
            <a:ext cx="8172400" cy="5058068"/>
          </a:xfrm>
          <a:prstGeom prst="rect">
            <a:avLst/>
          </a:prstGeom>
        </p:spPr>
      </p:pic>
    </p:spTree>
    <p:extLst>
      <p:ext uri="{BB962C8B-B14F-4D97-AF65-F5344CB8AC3E}">
        <p14:creationId xmlns:p14="http://schemas.microsoft.com/office/powerpoint/2010/main" val="240196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628560" y="1131030"/>
            <a:ext cx="7886430" cy="993870"/>
          </a:xfrm>
          <a:prstGeom prst="rect">
            <a:avLst/>
          </a:prstGeom>
          <a:noFill/>
          <a:ln>
            <a:noFill/>
          </a:ln>
        </p:spPr>
        <p:txBody>
          <a:bodyPr anchor="ctr"/>
          <a:lstStyle/>
          <a:p>
            <a:endParaRPr lang="pt-BR" sz="1350" spc="-1">
              <a:solidFill>
                <a:srgbClr val="000000"/>
              </a:solidFill>
              <a:latin typeface="Calibri"/>
            </a:endParaRPr>
          </a:p>
        </p:txBody>
      </p:sp>
      <p:sp>
        <p:nvSpPr>
          <p:cNvPr id="354" name="TextShape 2"/>
          <p:cNvSpPr txBox="1"/>
          <p:nvPr/>
        </p:nvSpPr>
        <p:spPr>
          <a:xfrm>
            <a:off x="628560" y="2226420"/>
            <a:ext cx="7886430" cy="3263220"/>
          </a:xfrm>
          <a:prstGeom prst="rect">
            <a:avLst/>
          </a:prstGeom>
          <a:noFill/>
          <a:ln>
            <a:noFill/>
          </a:ln>
        </p:spPr>
        <p:txBody>
          <a:bodyPr/>
          <a:lstStyle/>
          <a:p>
            <a:pPr>
              <a:lnSpc>
                <a:spcPct val="90000"/>
              </a:lnSpc>
              <a:spcBef>
                <a:spcPts val="751"/>
              </a:spcBef>
            </a:pPr>
            <a:endParaRPr lang="pt-BR" sz="2100" spc="-1" dirty="0">
              <a:solidFill>
                <a:srgbClr val="000000"/>
              </a:solidFill>
              <a:latin typeface="Calibri"/>
            </a:endParaRPr>
          </a:p>
          <a:p>
            <a:pPr>
              <a:lnSpc>
                <a:spcPct val="90000"/>
              </a:lnSpc>
              <a:spcBef>
                <a:spcPts val="751"/>
              </a:spcBef>
            </a:pPr>
            <a:endParaRPr lang="pt-BR" sz="2100" spc="-1" dirty="0">
              <a:solidFill>
                <a:srgbClr val="000000"/>
              </a:solidFill>
              <a:latin typeface="Calibri"/>
            </a:endParaRPr>
          </a:p>
          <a:p>
            <a:pPr algn="ctr">
              <a:lnSpc>
                <a:spcPct val="90000"/>
              </a:lnSpc>
              <a:spcBef>
                <a:spcPts val="751"/>
              </a:spcBef>
            </a:pPr>
            <a:r>
              <a:rPr lang="pt-BR" sz="3200" dirty="0">
                <a:solidFill>
                  <a:srgbClr val="003399"/>
                </a:solidFill>
                <a:latin typeface="Verdana Pro" panose="020B0604020202020204" pitchFamily="34" charset="0"/>
                <a:ea typeface="+mj-ea"/>
                <a:cs typeface="+mj-cs"/>
              </a:rPr>
              <a:t>7. Recursos de crédito bancário </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46</a:t>
            </a:fld>
            <a:endParaRPr lang="pt-BR" altLang="pt-B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BDA08E-14E4-44D7-8DFA-3443BA1A65C7}"/>
              </a:ext>
            </a:extLst>
          </p:cNvPr>
          <p:cNvSpPr txBox="1"/>
          <p:nvPr/>
        </p:nvSpPr>
        <p:spPr>
          <a:xfrm>
            <a:off x="950662" y="6237312"/>
            <a:ext cx="3618914" cy="235962"/>
          </a:xfrm>
          <a:prstGeom prst="rect">
            <a:avLst/>
          </a:prstGeom>
          <a:noFill/>
        </p:spPr>
        <p:txBody>
          <a:bodyPr wrap="square" rtlCol="0">
            <a:spAutoFit/>
          </a:bodyPr>
          <a:lstStyle/>
          <a:p>
            <a:pPr algn="l"/>
            <a:r>
              <a:rPr lang="pt-BR" sz="1400" dirty="0"/>
              <a:t>Fonte: Bacen Elaboração: CEMEC Fipe</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47</a:t>
            </a:fld>
            <a:endParaRPr lang="pt-BR" altLang="pt-BR"/>
          </a:p>
        </p:txBody>
      </p:sp>
      <p:sp>
        <p:nvSpPr>
          <p:cNvPr id="7" name="CaixaDeTexto 6">
            <a:extLst>
              <a:ext uri="{FF2B5EF4-FFF2-40B4-BE49-F238E27FC236}">
                <a16:creationId xmlns:a16="http://schemas.microsoft.com/office/drawing/2014/main" id="{F7942E19-9834-4F38-817B-85C79779351C}"/>
              </a:ext>
            </a:extLst>
          </p:cNvPr>
          <p:cNvSpPr txBox="1"/>
          <p:nvPr/>
        </p:nvSpPr>
        <p:spPr>
          <a:xfrm>
            <a:off x="540764" y="141554"/>
            <a:ext cx="7919024" cy="584775"/>
          </a:xfrm>
          <a:prstGeom prst="rect">
            <a:avLst/>
          </a:prstGeom>
          <a:noFill/>
        </p:spPr>
        <p:txBody>
          <a:bodyPr wrap="square" rtlCol="0">
            <a:spAutoFit/>
          </a:bodyPr>
          <a:lstStyle/>
          <a:p>
            <a:pPr algn="just"/>
            <a:r>
              <a:rPr lang="pt-BR" sz="2400" dirty="0"/>
              <a:t>Em novembro/2021 o saldo de crédito bancário PJ atinge  22,5% do PIB com queda em relação a dez/2020</a:t>
            </a:r>
          </a:p>
        </p:txBody>
      </p:sp>
      <p:pic>
        <p:nvPicPr>
          <p:cNvPr id="3" name="Imagem 2">
            <a:extLst>
              <a:ext uri="{FF2B5EF4-FFF2-40B4-BE49-F238E27FC236}">
                <a16:creationId xmlns:a16="http://schemas.microsoft.com/office/drawing/2014/main" id="{B2120E3D-1CD5-4890-BC5C-938E6510B192}"/>
              </a:ext>
            </a:extLst>
          </p:cNvPr>
          <p:cNvPicPr>
            <a:picLocks noChangeAspect="1"/>
          </p:cNvPicPr>
          <p:nvPr/>
        </p:nvPicPr>
        <p:blipFill>
          <a:blip r:embed="rId2"/>
          <a:stretch>
            <a:fillRect/>
          </a:stretch>
        </p:blipFill>
        <p:spPr>
          <a:xfrm>
            <a:off x="540764" y="1169666"/>
            <a:ext cx="8193338" cy="510854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EF7A104-E9F4-4EC9-B389-E276594A1ABC}"/>
              </a:ext>
            </a:extLst>
          </p:cNvPr>
          <p:cNvSpPr txBox="1"/>
          <p:nvPr/>
        </p:nvSpPr>
        <p:spPr>
          <a:xfrm>
            <a:off x="899592" y="6235810"/>
            <a:ext cx="2262231" cy="215444"/>
          </a:xfrm>
          <a:prstGeom prst="rect">
            <a:avLst/>
          </a:prstGeom>
          <a:noFill/>
        </p:spPr>
        <p:txBody>
          <a:bodyPr wrap="square" rtlCol="0">
            <a:spAutoFit/>
          </a:bodyPr>
          <a:lstStyle/>
          <a:p>
            <a:r>
              <a:rPr lang="pt-BR" sz="1200" dirty="0"/>
              <a:t>Fonte: Bacen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48</a:t>
            </a:fld>
            <a:endParaRPr lang="pt-BR" altLang="pt-BR"/>
          </a:p>
        </p:txBody>
      </p:sp>
      <p:pic>
        <p:nvPicPr>
          <p:cNvPr id="2" name="Imagem 1">
            <a:extLst>
              <a:ext uri="{FF2B5EF4-FFF2-40B4-BE49-F238E27FC236}">
                <a16:creationId xmlns:a16="http://schemas.microsoft.com/office/drawing/2014/main" id="{C76F81B0-3A82-4F9B-AEC8-F4FDD3485EC1}"/>
              </a:ext>
            </a:extLst>
          </p:cNvPr>
          <p:cNvPicPr>
            <a:picLocks noChangeAspect="1"/>
          </p:cNvPicPr>
          <p:nvPr/>
        </p:nvPicPr>
        <p:blipFill>
          <a:blip r:embed="rId2"/>
          <a:stretch>
            <a:fillRect/>
          </a:stretch>
        </p:blipFill>
        <p:spPr>
          <a:xfrm>
            <a:off x="557808" y="1230114"/>
            <a:ext cx="8028384" cy="500569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E9C25DE-2E1F-4255-A51F-64AA7BC4DC3A}"/>
              </a:ext>
            </a:extLst>
          </p:cNvPr>
          <p:cNvSpPr txBox="1"/>
          <p:nvPr/>
        </p:nvSpPr>
        <p:spPr>
          <a:xfrm>
            <a:off x="950662" y="6307657"/>
            <a:ext cx="2190223" cy="215444"/>
          </a:xfrm>
          <a:prstGeom prst="rect">
            <a:avLst/>
          </a:prstGeom>
          <a:noFill/>
        </p:spPr>
        <p:txBody>
          <a:bodyPr wrap="square" rtlCol="0">
            <a:spAutoFit/>
          </a:bodyPr>
          <a:lstStyle/>
          <a:p>
            <a:r>
              <a:rPr lang="pt-BR" sz="1200" dirty="0"/>
              <a:t>Fonte: Bacen Elaboração: CEMEC Fipe</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49</a:t>
            </a:fld>
            <a:endParaRPr lang="pt-BR" altLang="pt-BR"/>
          </a:p>
        </p:txBody>
      </p:sp>
      <p:pic>
        <p:nvPicPr>
          <p:cNvPr id="6" name="Imagem 5">
            <a:extLst>
              <a:ext uri="{FF2B5EF4-FFF2-40B4-BE49-F238E27FC236}">
                <a16:creationId xmlns:a16="http://schemas.microsoft.com/office/drawing/2014/main" id="{5B630D87-25B9-425C-AA5C-E8CEF3B63DCE}"/>
              </a:ext>
            </a:extLst>
          </p:cNvPr>
          <p:cNvPicPr>
            <a:picLocks noChangeAspect="1"/>
          </p:cNvPicPr>
          <p:nvPr/>
        </p:nvPicPr>
        <p:blipFill>
          <a:blip r:embed="rId2"/>
          <a:stretch>
            <a:fillRect/>
          </a:stretch>
        </p:blipFill>
        <p:spPr>
          <a:xfrm>
            <a:off x="755576" y="1257064"/>
            <a:ext cx="8100392" cy="50505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ECF1CECB-CCB2-422B-95BA-7137F3457652}"/>
              </a:ext>
            </a:extLst>
          </p:cNvPr>
          <p:cNvSpPr>
            <a:spLocks noGrp="1"/>
          </p:cNvSpPr>
          <p:nvPr>
            <p:ph type="ftr" sz="quarter" idx="11"/>
          </p:nvPr>
        </p:nvSpPr>
        <p:spPr/>
        <p:txBody>
          <a:bodyPr/>
          <a:lstStyle/>
          <a:p>
            <a:r>
              <a:rPr lang="pt-BR" altLang="ja-JP"/>
              <a:t>Fipe - Fundação Instituto de Pesquisas Econômicas</a:t>
            </a:r>
          </a:p>
        </p:txBody>
      </p:sp>
      <p:sp>
        <p:nvSpPr>
          <p:cNvPr id="3" name="Espaço Reservado para Número de Slide 2">
            <a:extLst>
              <a:ext uri="{FF2B5EF4-FFF2-40B4-BE49-F238E27FC236}">
                <a16:creationId xmlns:a16="http://schemas.microsoft.com/office/drawing/2014/main" id="{37FCAE24-80DD-4A49-BD95-5E9C4CF34BD2}"/>
              </a:ext>
            </a:extLst>
          </p:cNvPr>
          <p:cNvSpPr>
            <a:spLocks noGrp="1"/>
          </p:cNvSpPr>
          <p:nvPr>
            <p:ph type="sldNum" sz="quarter" idx="12"/>
          </p:nvPr>
        </p:nvSpPr>
        <p:spPr/>
        <p:txBody>
          <a:bodyPr/>
          <a:lstStyle/>
          <a:p>
            <a:fld id="{269D8F39-E382-4161-97B0-B8988A23BD4E}" type="slidenum">
              <a:rPr lang="pt-BR" altLang="pt-BR" smtClean="0"/>
              <a:pPr/>
              <a:t>5</a:t>
            </a:fld>
            <a:endParaRPr lang="pt-BR" altLang="pt-BR"/>
          </a:p>
        </p:txBody>
      </p:sp>
      <p:sp>
        <p:nvSpPr>
          <p:cNvPr id="4" name="Retângulo 3">
            <a:extLst>
              <a:ext uri="{FF2B5EF4-FFF2-40B4-BE49-F238E27FC236}">
                <a16:creationId xmlns:a16="http://schemas.microsoft.com/office/drawing/2014/main" id="{52C3D422-022F-46B9-8CC3-0D18E9358233}"/>
              </a:ext>
            </a:extLst>
          </p:cNvPr>
          <p:cNvSpPr/>
          <p:nvPr/>
        </p:nvSpPr>
        <p:spPr>
          <a:xfrm>
            <a:off x="315222" y="1484784"/>
            <a:ext cx="8147248" cy="4113947"/>
          </a:xfrm>
          <a:prstGeom prst="rect">
            <a:avLst/>
          </a:prstGeom>
        </p:spPr>
        <p:txBody>
          <a:bodyPr wrap="square">
            <a:spAutoFit/>
          </a:bodyPr>
          <a:lstStyle/>
          <a:p>
            <a:pPr algn="just"/>
            <a:r>
              <a:rPr lang="pt-BR" sz="2800" i="0" spc="-1" dirty="0">
                <a:solidFill>
                  <a:srgbClr val="000000"/>
                </a:solidFill>
                <a:ea typeface="Verdana" panose="020B0604030504040204" pitchFamily="34" charset="0"/>
              </a:rPr>
              <a:t>Para obter uma estimativa dos recursos líquidos que entram no caixa das empresas a cada mês,  utiliza-se  a diferença entre o  saldo final e inicial de cada fonte de dívida de cada mês. Dessa forma, elimina-se o problema dos resgates serem maiores que as emissões e trabalha-se diretamente com as diferenças de estoques de cada fonte.</a:t>
            </a:r>
          </a:p>
          <a:p>
            <a:pPr algn="just"/>
            <a:endParaRPr lang="pt-BR" sz="2800" i="0" spc="-1" dirty="0">
              <a:solidFill>
                <a:srgbClr val="000000"/>
              </a:solidFill>
              <a:ea typeface="Verdana" panose="020B0604030504040204" pitchFamily="34" charset="0"/>
            </a:endParaRPr>
          </a:p>
          <a:p>
            <a:pPr algn="just"/>
            <a:r>
              <a:rPr lang="pt-BR" sz="2800" i="0" spc="-1" dirty="0">
                <a:solidFill>
                  <a:srgbClr val="000000"/>
                </a:solidFill>
                <a:ea typeface="Verdana" panose="020B0604030504040204" pitchFamily="34" charset="0"/>
              </a:rPr>
              <a:t>No caso de recursos captados  no mercado internacional, existe, ainda, o problema da variação cambial. Para mitigar esse efeito é calculada  inicialmente a diferença mensal do saldo em moeda estrangeira (em US$),   valor esse  convertido pela taxa cambial  média  do mês. Caso o período desejado seja anual, soma-se as doze parcelas mensais para se obter uma boa estimativa dos recursos internacionais que tenham entrado no caixa da empresa.</a:t>
            </a:r>
            <a:endParaRPr lang="pt-BR" sz="2800" i="0" dirty="0"/>
          </a:p>
        </p:txBody>
      </p:sp>
      <p:sp>
        <p:nvSpPr>
          <p:cNvPr id="5" name="CaixaDeTexto 4">
            <a:extLst>
              <a:ext uri="{FF2B5EF4-FFF2-40B4-BE49-F238E27FC236}">
                <a16:creationId xmlns:a16="http://schemas.microsoft.com/office/drawing/2014/main" id="{546A011A-018A-48B4-ADCB-0D5D2FDF30DC}"/>
              </a:ext>
            </a:extLst>
          </p:cNvPr>
          <p:cNvSpPr txBox="1"/>
          <p:nvPr/>
        </p:nvSpPr>
        <p:spPr>
          <a:xfrm>
            <a:off x="392402" y="174037"/>
            <a:ext cx="7992888" cy="748923"/>
          </a:xfrm>
          <a:prstGeom prst="rect">
            <a:avLst/>
          </a:prstGeom>
          <a:noFill/>
        </p:spPr>
        <p:txBody>
          <a:bodyPr wrap="square" rtlCol="0">
            <a:spAutoFit/>
          </a:bodyPr>
          <a:lstStyle/>
          <a:p>
            <a:pPr algn="just"/>
            <a:r>
              <a:rPr lang="pt-BR" sz="3200" dirty="0">
                <a:solidFill>
                  <a:srgbClr val="003399"/>
                </a:solidFill>
                <a:latin typeface="Verdana Pro" panose="020B0604020202020204" pitchFamily="34" charset="0"/>
                <a:ea typeface="+mj-ea"/>
                <a:cs typeface="+mj-cs"/>
              </a:rPr>
              <a:t>Captação Líquida de Recursos pela variação de estoques  - conceito  </a:t>
            </a:r>
          </a:p>
        </p:txBody>
      </p:sp>
    </p:spTree>
    <p:extLst>
      <p:ext uri="{BB962C8B-B14F-4D97-AF65-F5344CB8AC3E}">
        <p14:creationId xmlns:p14="http://schemas.microsoft.com/office/powerpoint/2010/main" val="2169886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31B499D-2703-4DA9-AE2E-8EC2602A163F}"/>
              </a:ext>
            </a:extLst>
          </p:cNvPr>
          <p:cNvSpPr txBox="1"/>
          <p:nvPr/>
        </p:nvSpPr>
        <p:spPr>
          <a:xfrm>
            <a:off x="827584" y="6289069"/>
            <a:ext cx="3618914" cy="235962"/>
          </a:xfrm>
          <a:prstGeom prst="rect">
            <a:avLst/>
          </a:prstGeom>
          <a:noFill/>
        </p:spPr>
        <p:txBody>
          <a:bodyPr wrap="square" rtlCol="0">
            <a:spAutoFit/>
          </a:bodyPr>
          <a:lstStyle/>
          <a:p>
            <a:pPr algn="l"/>
            <a:r>
              <a:rPr lang="pt-BR" sz="1400" dirty="0"/>
              <a:t>Fonte: Bacen Elaboração: CEMEC Fipe</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50</a:t>
            </a:fld>
            <a:endParaRPr lang="pt-BR" altLang="pt-BR"/>
          </a:p>
        </p:txBody>
      </p:sp>
      <p:pic>
        <p:nvPicPr>
          <p:cNvPr id="2" name="Imagem 1">
            <a:extLst>
              <a:ext uri="{FF2B5EF4-FFF2-40B4-BE49-F238E27FC236}">
                <a16:creationId xmlns:a16="http://schemas.microsoft.com/office/drawing/2014/main" id="{8D2F843E-1997-4AEE-9A89-0E7D3941854A}"/>
              </a:ext>
            </a:extLst>
          </p:cNvPr>
          <p:cNvPicPr>
            <a:picLocks noChangeAspect="1"/>
          </p:cNvPicPr>
          <p:nvPr/>
        </p:nvPicPr>
        <p:blipFill>
          <a:blip r:embed="rId2"/>
          <a:stretch>
            <a:fillRect/>
          </a:stretch>
        </p:blipFill>
        <p:spPr>
          <a:xfrm>
            <a:off x="593812" y="1283770"/>
            <a:ext cx="7956376" cy="496079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5253021-CF50-40BA-B0FD-6674DB2F3225}"/>
              </a:ext>
            </a:extLst>
          </p:cNvPr>
          <p:cNvSpPr txBox="1"/>
          <p:nvPr/>
        </p:nvSpPr>
        <p:spPr>
          <a:xfrm>
            <a:off x="683568" y="6309320"/>
            <a:ext cx="3618914" cy="235962"/>
          </a:xfrm>
          <a:prstGeom prst="rect">
            <a:avLst/>
          </a:prstGeom>
          <a:noFill/>
        </p:spPr>
        <p:txBody>
          <a:bodyPr wrap="square" rtlCol="0">
            <a:spAutoFit/>
          </a:bodyPr>
          <a:lstStyle/>
          <a:p>
            <a:pPr algn="l"/>
            <a:r>
              <a:rPr lang="pt-BR" sz="1400" dirty="0"/>
              <a:t>Fonte: Bacen Elaboração: CEMEC Fipe</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51</a:t>
            </a:fld>
            <a:endParaRPr lang="pt-BR" altLang="pt-BR"/>
          </a:p>
        </p:txBody>
      </p:sp>
      <p:pic>
        <p:nvPicPr>
          <p:cNvPr id="2" name="Imagem 1">
            <a:extLst>
              <a:ext uri="{FF2B5EF4-FFF2-40B4-BE49-F238E27FC236}">
                <a16:creationId xmlns:a16="http://schemas.microsoft.com/office/drawing/2014/main" id="{E2F9A75E-7375-463C-9687-82FAF06B3641}"/>
              </a:ext>
            </a:extLst>
          </p:cNvPr>
          <p:cNvPicPr>
            <a:picLocks noChangeAspect="1"/>
          </p:cNvPicPr>
          <p:nvPr/>
        </p:nvPicPr>
        <p:blipFill>
          <a:blip r:embed="rId2"/>
          <a:stretch>
            <a:fillRect/>
          </a:stretch>
        </p:blipFill>
        <p:spPr>
          <a:xfrm>
            <a:off x="683568" y="1226679"/>
            <a:ext cx="8100392" cy="505059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6DF8665-B606-45D2-BE4C-948B94DFB6E2}"/>
              </a:ext>
            </a:extLst>
          </p:cNvPr>
          <p:cNvSpPr txBox="1"/>
          <p:nvPr/>
        </p:nvSpPr>
        <p:spPr>
          <a:xfrm>
            <a:off x="827584" y="6369252"/>
            <a:ext cx="3618914" cy="235962"/>
          </a:xfrm>
          <a:prstGeom prst="rect">
            <a:avLst/>
          </a:prstGeom>
          <a:noFill/>
        </p:spPr>
        <p:txBody>
          <a:bodyPr wrap="square" rtlCol="0">
            <a:spAutoFit/>
          </a:bodyPr>
          <a:lstStyle/>
          <a:p>
            <a:pPr algn="l"/>
            <a:r>
              <a:rPr lang="pt-BR" sz="1400" dirty="0"/>
              <a:t>Fonte: Bacen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52</a:t>
            </a:fld>
            <a:endParaRPr lang="pt-BR" altLang="pt-BR"/>
          </a:p>
        </p:txBody>
      </p:sp>
      <p:sp>
        <p:nvSpPr>
          <p:cNvPr id="7" name="CaixaDeTexto 6">
            <a:extLst>
              <a:ext uri="{FF2B5EF4-FFF2-40B4-BE49-F238E27FC236}">
                <a16:creationId xmlns:a16="http://schemas.microsoft.com/office/drawing/2014/main" id="{118D03E9-E0A6-42B2-9567-970ABA1DC585}"/>
              </a:ext>
            </a:extLst>
          </p:cNvPr>
          <p:cNvSpPr txBox="1"/>
          <p:nvPr/>
        </p:nvSpPr>
        <p:spPr>
          <a:xfrm>
            <a:off x="-318261" y="230187"/>
            <a:ext cx="9457123" cy="338554"/>
          </a:xfrm>
          <a:prstGeom prst="rect">
            <a:avLst/>
          </a:prstGeom>
          <a:noFill/>
        </p:spPr>
        <p:txBody>
          <a:bodyPr wrap="square" rtlCol="0">
            <a:spAutoFit/>
          </a:bodyPr>
          <a:lstStyle/>
          <a:p>
            <a:r>
              <a:rPr lang="pt-BR" sz="2400" i="0" dirty="0"/>
              <a:t>Crédito outros direcionados PJ (rural, microcrédito e outros) tem elevado crescimento</a:t>
            </a:r>
          </a:p>
        </p:txBody>
      </p:sp>
      <p:pic>
        <p:nvPicPr>
          <p:cNvPr id="2" name="Imagem 1">
            <a:extLst>
              <a:ext uri="{FF2B5EF4-FFF2-40B4-BE49-F238E27FC236}">
                <a16:creationId xmlns:a16="http://schemas.microsoft.com/office/drawing/2014/main" id="{FC8A22C2-D1E0-42EA-9287-8E93887B6FDA}"/>
              </a:ext>
            </a:extLst>
          </p:cNvPr>
          <p:cNvPicPr>
            <a:picLocks noChangeAspect="1"/>
          </p:cNvPicPr>
          <p:nvPr/>
        </p:nvPicPr>
        <p:blipFill>
          <a:blip r:embed="rId2"/>
          <a:stretch>
            <a:fillRect/>
          </a:stretch>
        </p:blipFill>
        <p:spPr>
          <a:xfrm>
            <a:off x="665758" y="1268760"/>
            <a:ext cx="8028384" cy="500569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AEA9C8B-3952-4380-97FB-27FAE945145B}"/>
              </a:ext>
            </a:extLst>
          </p:cNvPr>
          <p:cNvSpPr txBox="1"/>
          <p:nvPr/>
        </p:nvSpPr>
        <p:spPr>
          <a:xfrm>
            <a:off x="953086" y="6293369"/>
            <a:ext cx="3618914" cy="235962"/>
          </a:xfrm>
          <a:prstGeom prst="rect">
            <a:avLst/>
          </a:prstGeom>
          <a:noFill/>
        </p:spPr>
        <p:txBody>
          <a:bodyPr wrap="square" rtlCol="0">
            <a:spAutoFit/>
          </a:bodyPr>
          <a:lstStyle/>
          <a:p>
            <a:pPr algn="l"/>
            <a:r>
              <a:rPr lang="pt-BR" sz="1400" dirty="0"/>
              <a:t>Fonte: Bacen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53</a:t>
            </a:fld>
            <a:endParaRPr lang="pt-BR" altLang="pt-BR"/>
          </a:p>
        </p:txBody>
      </p:sp>
      <p:pic>
        <p:nvPicPr>
          <p:cNvPr id="4" name="Imagem 3">
            <a:extLst>
              <a:ext uri="{FF2B5EF4-FFF2-40B4-BE49-F238E27FC236}">
                <a16:creationId xmlns:a16="http://schemas.microsoft.com/office/drawing/2014/main" id="{DEAD8F35-7E73-43D6-B507-4E4F7238335D}"/>
              </a:ext>
            </a:extLst>
          </p:cNvPr>
          <p:cNvPicPr>
            <a:picLocks noChangeAspect="1"/>
          </p:cNvPicPr>
          <p:nvPr/>
        </p:nvPicPr>
        <p:blipFill>
          <a:blip r:embed="rId2"/>
          <a:stretch>
            <a:fillRect/>
          </a:stretch>
        </p:blipFill>
        <p:spPr>
          <a:xfrm>
            <a:off x="658416" y="1273385"/>
            <a:ext cx="8028384" cy="500569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B6053CF-9949-4453-97FF-E1415C150962}"/>
              </a:ext>
            </a:extLst>
          </p:cNvPr>
          <p:cNvSpPr txBox="1"/>
          <p:nvPr/>
        </p:nvSpPr>
        <p:spPr>
          <a:xfrm>
            <a:off x="750429" y="6309320"/>
            <a:ext cx="3618914" cy="235962"/>
          </a:xfrm>
          <a:prstGeom prst="rect">
            <a:avLst/>
          </a:prstGeom>
          <a:noFill/>
        </p:spPr>
        <p:txBody>
          <a:bodyPr wrap="square" rtlCol="0">
            <a:spAutoFit/>
          </a:bodyPr>
          <a:lstStyle/>
          <a:p>
            <a:pPr algn="l"/>
            <a:r>
              <a:rPr lang="pt-BR" sz="1400" dirty="0"/>
              <a:t>Fonte: Bacen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54</a:t>
            </a:fld>
            <a:endParaRPr lang="pt-BR" altLang="pt-BR"/>
          </a:p>
        </p:txBody>
      </p:sp>
      <p:pic>
        <p:nvPicPr>
          <p:cNvPr id="2" name="Imagem 1">
            <a:extLst>
              <a:ext uri="{FF2B5EF4-FFF2-40B4-BE49-F238E27FC236}">
                <a16:creationId xmlns:a16="http://schemas.microsoft.com/office/drawing/2014/main" id="{3AE32CEA-B968-4346-93D5-0168CDEC0DFA}"/>
              </a:ext>
            </a:extLst>
          </p:cNvPr>
          <p:cNvPicPr>
            <a:picLocks noChangeAspect="1"/>
          </p:cNvPicPr>
          <p:nvPr/>
        </p:nvPicPr>
        <p:blipFill>
          <a:blip r:embed="rId2"/>
          <a:stretch>
            <a:fillRect/>
          </a:stretch>
        </p:blipFill>
        <p:spPr>
          <a:xfrm>
            <a:off x="396302" y="1154645"/>
            <a:ext cx="8244408" cy="514038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F12FD77-FA84-4BBB-9B15-A78956C6263C}"/>
              </a:ext>
            </a:extLst>
          </p:cNvPr>
          <p:cNvSpPr txBox="1"/>
          <p:nvPr/>
        </p:nvSpPr>
        <p:spPr>
          <a:xfrm>
            <a:off x="944699" y="6309320"/>
            <a:ext cx="3618914" cy="235962"/>
          </a:xfrm>
          <a:prstGeom prst="rect">
            <a:avLst/>
          </a:prstGeom>
          <a:noFill/>
        </p:spPr>
        <p:txBody>
          <a:bodyPr wrap="square" rtlCol="0">
            <a:spAutoFit/>
          </a:bodyPr>
          <a:lstStyle/>
          <a:p>
            <a:pPr algn="l"/>
            <a:r>
              <a:rPr lang="pt-BR" sz="1400" dirty="0"/>
              <a:t>Fonte: Bacen Elaboração: CEMEC Fipe</a:t>
            </a:r>
          </a:p>
        </p:txBody>
      </p:sp>
      <p:sp>
        <p:nvSpPr>
          <p:cNvPr id="4"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5"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55</a:t>
            </a:fld>
            <a:endParaRPr lang="pt-BR" altLang="pt-BR"/>
          </a:p>
        </p:txBody>
      </p:sp>
      <p:pic>
        <p:nvPicPr>
          <p:cNvPr id="2" name="Imagem 1">
            <a:extLst>
              <a:ext uri="{FF2B5EF4-FFF2-40B4-BE49-F238E27FC236}">
                <a16:creationId xmlns:a16="http://schemas.microsoft.com/office/drawing/2014/main" id="{69DBAECB-41D5-4BC0-B445-6A2811FD1CFA}"/>
              </a:ext>
            </a:extLst>
          </p:cNvPr>
          <p:cNvPicPr>
            <a:picLocks noChangeAspect="1"/>
          </p:cNvPicPr>
          <p:nvPr/>
        </p:nvPicPr>
        <p:blipFill>
          <a:blip r:embed="rId2"/>
          <a:stretch>
            <a:fillRect/>
          </a:stretch>
        </p:blipFill>
        <p:spPr>
          <a:xfrm>
            <a:off x="580298" y="1161066"/>
            <a:ext cx="8199301" cy="511226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B38CE7B-34C5-44D1-AC11-C8FEC99455FC}"/>
              </a:ext>
            </a:extLst>
          </p:cNvPr>
          <p:cNvSpPr txBox="1"/>
          <p:nvPr/>
        </p:nvSpPr>
        <p:spPr>
          <a:xfrm>
            <a:off x="683567" y="6381328"/>
            <a:ext cx="3618914" cy="235962"/>
          </a:xfrm>
          <a:prstGeom prst="rect">
            <a:avLst/>
          </a:prstGeom>
          <a:noFill/>
        </p:spPr>
        <p:txBody>
          <a:bodyPr wrap="square" rtlCol="0">
            <a:spAutoFit/>
          </a:bodyPr>
          <a:lstStyle/>
          <a:p>
            <a:pPr algn="l"/>
            <a:r>
              <a:rPr lang="pt-BR" sz="1400" dirty="0"/>
              <a:t>Fonte: Bacen Elaboração: CEMEC Fipe</a:t>
            </a:r>
          </a:p>
        </p:txBody>
      </p:sp>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56</a:t>
            </a:fld>
            <a:endParaRPr lang="pt-BR" altLang="pt-BR"/>
          </a:p>
        </p:txBody>
      </p:sp>
      <p:sp>
        <p:nvSpPr>
          <p:cNvPr id="7" name="CaixaDeTexto 6">
            <a:extLst>
              <a:ext uri="{FF2B5EF4-FFF2-40B4-BE49-F238E27FC236}">
                <a16:creationId xmlns:a16="http://schemas.microsoft.com/office/drawing/2014/main" id="{7BC3A210-4073-42E2-8EE9-D9BD75F36C6C}"/>
              </a:ext>
            </a:extLst>
          </p:cNvPr>
          <p:cNvSpPr txBox="1"/>
          <p:nvPr/>
        </p:nvSpPr>
        <p:spPr>
          <a:xfrm>
            <a:off x="540764" y="240710"/>
            <a:ext cx="7919024" cy="584775"/>
          </a:xfrm>
          <a:prstGeom prst="rect">
            <a:avLst/>
          </a:prstGeom>
          <a:noFill/>
        </p:spPr>
        <p:txBody>
          <a:bodyPr wrap="square" rtlCol="0">
            <a:spAutoFit/>
          </a:bodyPr>
          <a:lstStyle/>
          <a:p>
            <a:pPr algn="just"/>
            <a:r>
              <a:rPr lang="pt-BR" sz="2400" b="1" i="0" dirty="0"/>
              <a:t>Aumento de capital de giro, antecipação de cartão de crédito e outras</a:t>
            </a:r>
          </a:p>
        </p:txBody>
      </p:sp>
      <p:pic>
        <p:nvPicPr>
          <p:cNvPr id="2" name="Imagem 1">
            <a:extLst>
              <a:ext uri="{FF2B5EF4-FFF2-40B4-BE49-F238E27FC236}">
                <a16:creationId xmlns:a16="http://schemas.microsoft.com/office/drawing/2014/main" id="{428A482E-E32D-4DFA-A3AF-A40F9CEC023C}"/>
              </a:ext>
            </a:extLst>
          </p:cNvPr>
          <p:cNvPicPr>
            <a:picLocks noChangeAspect="1"/>
          </p:cNvPicPr>
          <p:nvPr/>
        </p:nvPicPr>
        <p:blipFill>
          <a:blip r:embed="rId2"/>
          <a:stretch>
            <a:fillRect/>
          </a:stretch>
        </p:blipFill>
        <p:spPr>
          <a:xfrm>
            <a:off x="414076" y="1263718"/>
            <a:ext cx="8172400" cy="509549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628785" y="1855378"/>
            <a:ext cx="7886430" cy="4318110"/>
          </a:xfrm>
          <a:prstGeom prst="rect">
            <a:avLst/>
          </a:prstGeom>
          <a:noFill/>
          <a:ln>
            <a:noFill/>
          </a:ln>
        </p:spPr>
        <p:txBody>
          <a:bodyPr>
            <a:normAutofit fontScale="98500"/>
          </a:bodyPr>
          <a:lstStyle/>
          <a:p>
            <a:pPr algn="just">
              <a:lnSpc>
                <a:spcPct val="90000"/>
              </a:lnSpc>
              <a:spcBef>
                <a:spcPts val="751"/>
              </a:spcBef>
            </a:pPr>
            <a:r>
              <a:rPr lang="pt-BR" sz="2100" spc="-1" dirty="0">
                <a:solidFill>
                  <a:srgbClr val="000000"/>
                </a:solidFill>
                <a:latin typeface="Calibri"/>
              </a:rPr>
              <a:t>O </a:t>
            </a:r>
            <a:r>
              <a:rPr lang="pt-BR" sz="2100" spc="-1" dirty="0">
                <a:solidFill>
                  <a:srgbClr val="000000"/>
                </a:solidFill>
                <a:latin typeface="+mn-lt"/>
              </a:rPr>
              <a:t>CEMEC FIPE não se responsabiliza pelo uso dessas informações como base para decisões relacionadas com investimento ou desinvestimento ou qualquer outra que possa causar algum prejuízo, de qualquer natureza, aos usuários da informação.</a:t>
            </a:r>
          </a:p>
          <a:p>
            <a:pPr algn="just">
              <a:lnSpc>
                <a:spcPct val="90000"/>
              </a:lnSpc>
              <a:spcBef>
                <a:spcPts val="751"/>
              </a:spcBef>
            </a:pPr>
            <a:r>
              <a:rPr lang="pt-BR" sz="2100" spc="-1" dirty="0">
                <a:solidFill>
                  <a:srgbClr val="000000"/>
                </a:solidFill>
                <a:latin typeface="+mn-lt"/>
              </a:rPr>
              <a:t>As opiniões emitidas nesta publicação são de inteira e exclusiva responsabilidade dos autores, não exprimindo, necessariamente, o ponto de vista do Centro de Estudos de Mercado de Capitais da FIPE. Todos os dados utilizados foram obtidos das fontes citadas e podem sofrer revisões. A publicação foi produzida com as informações existentes em janeiro de 2021. </a:t>
            </a:r>
          </a:p>
          <a:p>
            <a:pPr algn="l">
              <a:lnSpc>
                <a:spcPct val="90000"/>
              </a:lnSpc>
              <a:spcBef>
                <a:spcPts val="751"/>
              </a:spcBef>
            </a:pPr>
            <a:r>
              <a:rPr lang="pt-BR" sz="2100" spc="-1" dirty="0">
                <a:solidFill>
                  <a:srgbClr val="000000"/>
                </a:solidFill>
                <a:latin typeface="+mn-lt"/>
              </a:rPr>
              <a:t>Dúvidas e Comentários:</a:t>
            </a:r>
          </a:p>
          <a:p>
            <a:pPr algn="l">
              <a:lnSpc>
                <a:spcPct val="90000"/>
              </a:lnSpc>
              <a:spcBef>
                <a:spcPts val="751"/>
              </a:spcBef>
            </a:pPr>
            <a:r>
              <a:rPr lang="pt-BR" sz="2100" u="sng" spc="-1" dirty="0">
                <a:solidFill>
                  <a:srgbClr val="0563C1"/>
                </a:solidFill>
                <a:latin typeface="+mn-lt"/>
                <a:hlinkClick r:id="rId2"/>
              </a:rPr>
              <a:t>cemec@fipe.org.br</a:t>
            </a:r>
            <a:endParaRPr lang="pt-BR" sz="2100" spc="-1" dirty="0">
              <a:solidFill>
                <a:srgbClr val="000000"/>
              </a:solidFill>
              <a:latin typeface="+mn-lt"/>
            </a:endParaRPr>
          </a:p>
          <a:p>
            <a:pPr algn="l">
              <a:lnSpc>
                <a:spcPct val="90000"/>
              </a:lnSpc>
              <a:spcBef>
                <a:spcPts val="751"/>
              </a:spcBef>
            </a:pPr>
            <a:r>
              <a:rPr lang="pt-BR" sz="2100" spc="-1" dirty="0">
                <a:solidFill>
                  <a:srgbClr val="000000"/>
                </a:solidFill>
                <a:latin typeface="+mn-lt"/>
              </a:rPr>
              <a:t>Equipe Técnica:</a:t>
            </a:r>
          </a:p>
          <a:p>
            <a:pPr algn="l">
              <a:lnSpc>
                <a:spcPct val="90000"/>
              </a:lnSpc>
              <a:spcBef>
                <a:spcPts val="751"/>
              </a:spcBef>
            </a:pPr>
            <a:r>
              <a:rPr lang="pt-BR" sz="2100" spc="-1" dirty="0">
                <a:solidFill>
                  <a:srgbClr val="000000"/>
                </a:solidFill>
                <a:latin typeface="+mn-lt"/>
              </a:rPr>
              <a:t>Diretor: Carlos Antonio </a:t>
            </a:r>
            <a:r>
              <a:rPr lang="pt-BR" sz="2100" spc="-1" dirty="0" err="1">
                <a:solidFill>
                  <a:srgbClr val="000000"/>
                </a:solidFill>
                <a:latin typeface="+mn-lt"/>
              </a:rPr>
              <a:t>Rocca</a:t>
            </a:r>
            <a:endParaRPr lang="pt-BR" sz="2100" spc="-1" dirty="0">
              <a:solidFill>
                <a:srgbClr val="000000"/>
              </a:solidFill>
              <a:latin typeface="+mn-lt"/>
            </a:endParaRPr>
          </a:p>
          <a:p>
            <a:pPr algn="l">
              <a:lnSpc>
                <a:spcPct val="90000"/>
              </a:lnSpc>
              <a:spcBef>
                <a:spcPts val="751"/>
              </a:spcBef>
            </a:pPr>
            <a:r>
              <a:rPr lang="pt-BR" sz="2100" spc="-1" dirty="0">
                <a:solidFill>
                  <a:srgbClr val="000000"/>
                </a:solidFill>
                <a:latin typeface="+mn-lt"/>
              </a:rPr>
              <a:t>Superintendente Técnico: Lauro Modesto Santos Jr.</a:t>
            </a:r>
          </a:p>
          <a:p>
            <a:pPr algn="l">
              <a:lnSpc>
                <a:spcPct val="90000"/>
              </a:lnSpc>
              <a:spcBef>
                <a:spcPts val="751"/>
              </a:spcBef>
            </a:pPr>
            <a:r>
              <a:rPr lang="pt-BR" sz="2100" spc="-1" dirty="0">
                <a:solidFill>
                  <a:srgbClr val="000000"/>
                </a:solidFill>
                <a:latin typeface="+mn-lt"/>
              </a:rPr>
              <a:t>Analistas: Marly Paes e Fernando M. </a:t>
            </a:r>
            <a:r>
              <a:rPr lang="pt-BR" sz="2100" spc="-1" dirty="0" err="1">
                <a:solidFill>
                  <a:srgbClr val="000000"/>
                </a:solidFill>
                <a:latin typeface="+mn-lt"/>
              </a:rPr>
              <a:t>Fumagalli</a:t>
            </a:r>
            <a:endParaRPr lang="pt-BR" sz="2100" spc="-1" dirty="0">
              <a:solidFill>
                <a:srgbClr val="000000"/>
              </a:solidFill>
              <a:latin typeface="+mn-lt"/>
            </a:endParaRPr>
          </a:p>
          <a:p>
            <a:pPr>
              <a:lnSpc>
                <a:spcPct val="90000"/>
              </a:lnSpc>
              <a:spcBef>
                <a:spcPts val="751"/>
              </a:spcBef>
            </a:pPr>
            <a:endParaRPr lang="pt-BR" sz="2100" spc="-1" dirty="0">
              <a:solidFill>
                <a:srgbClr val="000000"/>
              </a:solidFill>
              <a:latin typeface="Calibri"/>
            </a:endParaRPr>
          </a:p>
        </p:txBody>
      </p:sp>
      <p:pic>
        <p:nvPicPr>
          <p:cNvPr id="3" name="Imagem 7">
            <a:extLst>
              <a:ext uri="{FF2B5EF4-FFF2-40B4-BE49-F238E27FC236}">
                <a16:creationId xmlns:a16="http://schemas.microsoft.com/office/drawing/2014/main" id="{EE07FE0D-95D8-48F0-8673-5C880788F762}"/>
              </a:ext>
            </a:extLst>
          </p:cNvPr>
          <p:cNvPicPr/>
          <p:nvPr/>
        </p:nvPicPr>
        <p:blipFill rotWithShape="1">
          <a:blip r:embed="rId3"/>
          <a:srcRect r="46716"/>
          <a:stretch/>
        </p:blipFill>
        <p:spPr>
          <a:xfrm>
            <a:off x="7103473" y="160696"/>
            <a:ext cx="1763688" cy="914377"/>
          </a:xfrm>
          <a:prstGeom prst="rect">
            <a:avLst/>
          </a:prstGeom>
          <a:ln>
            <a:noFill/>
          </a:ln>
        </p:spPr>
      </p:pic>
      <p:pic>
        <p:nvPicPr>
          <p:cNvPr id="4" name="Picture 20" descr="Fipe_cor">
            <a:extLst>
              <a:ext uri="{FF2B5EF4-FFF2-40B4-BE49-F238E27FC236}">
                <a16:creationId xmlns:a16="http://schemas.microsoft.com/office/drawing/2014/main" id="{CFDF6C6B-4029-4CC3-8CC6-2B55E07D032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1520" y="199380"/>
            <a:ext cx="972740" cy="837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a:extLst>
              <a:ext uri="{FF2B5EF4-FFF2-40B4-BE49-F238E27FC236}">
                <a16:creationId xmlns:a16="http://schemas.microsoft.com/office/drawing/2014/main" id="{74EDA947-23DA-4D9D-8CDA-B48FC11B177D}"/>
              </a:ext>
            </a:extLst>
          </p:cNvPr>
          <p:cNvSpPr>
            <a:spLocks noGrp="1" noChangeArrowheads="1"/>
          </p:cNvSpPr>
          <p:nvPr>
            <p:ph type="ftr" sz="quarter" idx="4294967295"/>
          </p:nvPr>
        </p:nvSpPr>
        <p:spPr bwMode="auto">
          <a:xfrm>
            <a:off x="3995738" y="6397625"/>
            <a:ext cx="4464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6" name="Rectangle 11">
            <a:extLst>
              <a:ext uri="{FF2B5EF4-FFF2-40B4-BE49-F238E27FC236}">
                <a16:creationId xmlns:a16="http://schemas.microsoft.com/office/drawing/2014/main" id="{45B37A4D-6150-4C58-872B-21C4859351AE}"/>
              </a:ext>
            </a:extLst>
          </p:cNvPr>
          <p:cNvSpPr>
            <a:spLocks noGrp="1" noChangeArrowheads="1"/>
          </p:cNvSpPr>
          <p:nvPr>
            <p:ph type="sldNum" sz="quarter" idx="4294967295"/>
          </p:nvPr>
        </p:nvSpPr>
        <p:spPr bwMode="auto">
          <a:xfrm>
            <a:off x="7596188" y="6400800"/>
            <a:ext cx="1090612"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i="0" baseline="0">
                <a:solidFill>
                  <a:srgbClr val="003399"/>
                </a:solidFill>
              </a:defRPr>
            </a:lvl1pPr>
          </a:lstStyle>
          <a:p>
            <a:fld id="{2D48D69E-1A25-4172-B0F6-FA6CBADABEC0}" type="slidenum">
              <a:rPr lang="pt-BR" altLang="pt-BR"/>
              <a:pPr/>
              <a:t>57</a:t>
            </a:fld>
            <a:endParaRPr lang="pt-BR" altLang="pt-BR"/>
          </a:p>
        </p:txBody>
      </p:sp>
    </p:spTree>
    <p:extLst>
      <p:ext uri="{BB962C8B-B14F-4D97-AF65-F5344CB8AC3E}">
        <p14:creationId xmlns:p14="http://schemas.microsoft.com/office/powerpoint/2010/main" val="231120989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D7FF5386-4156-4998-B20C-0DCB7BBD9E0F}"/>
              </a:ext>
            </a:extLst>
          </p:cNvPr>
          <p:cNvSpPr>
            <a:spLocks noGrp="1"/>
          </p:cNvSpPr>
          <p:nvPr>
            <p:ph type="ftr" sz="quarter" idx="11"/>
          </p:nvPr>
        </p:nvSpPr>
        <p:spPr>
          <a:xfrm>
            <a:off x="3897045" y="6510277"/>
            <a:ext cx="4464050" cy="215900"/>
          </a:xfrm>
        </p:spPr>
        <p:txBody>
          <a:bodyPr/>
          <a:lstStyle/>
          <a:p>
            <a:r>
              <a:rPr lang="pt-BR" altLang="ja-JP" dirty="0"/>
              <a:t>Fipe - Fundação Instituto de Pesquisas Econômicas</a:t>
            </a:r>
          </a:p>
        </p:txBody>
      </p:sp>
      <p:sp>
        <p:nvSpPr>
          <p:cNvPr id="3" name="Espaço Reservado para Número de Slide 2">
            <a:extLst>
              <a:ext uri="{FF2B5EF4-FFF2-40B4-BE49-F238E27FC236}">
                <a16:creationId xmlns:a16="http://schemas.microsoft.com/office/drawing/2014/main" id="{E4FD4AFE-69F5-4837-B770-AA5A1433EC94}"/>
              </a:ext>
            </a:extLst>
          </p:cNvPr>
          <p:cNvSpPr>
            <a:spLocks noGrp="1"/>
          </p:cNvSpPr>
          <p:nvPr>
            <p:ph type="sldNum" sz="quarter" idx="12"/>
          </p:nvPr>
        </p:nvSpPr>
        <p:spPr/>
        <p:txBody>
          <a:bodyPr/>
          <a:lstStyle/>
          <a:p>
            <a:fld id="{269D8F39-E382-4161-97B0-B8988A23BD4E}" type="slidenum">
              <a:rPr lang="pt-BR" altLang="pt-BR" smtClean="0"/>
              <a:pPr/>
              <a:t>6</a:t>
            </a:fld>
            <a:endParaRPr lang="pt-BR" altLang="pt-BR"/>
          </a:p>
        </p:txBody>
      </p:sp>
      <p:sp>
        <p:nvSpPr>
          <p:cNvPr id="5" name="CaixaDeTexto 4">
            <a:extLst>
              <a:ext uri="{FF2B5EF4-FFF2-40B4-BE49-F238E27FC236}">
                <a16:creationId xmlns:a16="http://schemas.microsoft.com/office/drawing/2014/main" id="{417D69B4-2140-402E-992A-F05026150FDA}"/>
              </a:ext>
            </a:extLst>
          </p:cNvPr>
          <p:cNvSpPr txBox="1"/>
          <p:nvPr/>
        </p:nvSpPr>
        <p:spPr>
          <a:xfrm>
            <a:off x="251520" y="131823"/>
            <a:ext cx="8640960" cy="584775"/>
          </a:xfrm>
          <a:prstGeom prst="rect">
            <a:avLst/>
          </a:prstGeom>
          <a:noFill/>
        </p:spPr>
        <p:txBody>
          <a:bodyPr wrap="square" rtlCol="0">
            <a:spAutoFit/>
          </a:bodyPr>
          <a:lstStyle/>
          <a:p>
            <a:pPr algn="just"/>
            <a:r>
              <a:rPr lang="pt-BR" sz="2400" i="0" dirty="0"/>
              <a:t>Os recursos do BNDES continuam negativos nos 12 meses findos em novembro/2021.</a:t>
            </a:r>
          </a:p>
        </p:txBody>
      </p:sp>
      <p:sp>
        <p:nvSpPr>
          <p:cNvPr id="7" name="Retângulo 6">
            <a:extLst>
              <a:ext uri="{FF2B5EF4-FFF2-40B4-BE49-F238E27FC236}">
                <a16:creationId xmlns:a16="http://schemas.microsoft.com/office/drawing/2014/main" id="{A8901047-9269-457A-9EFD-F1E083A64785}"/>
              </a:ext>
            </a:extLst>
          </p:cNvPr>
          <p:cNvSpPr/>
          <p:nvPr/>
        </p:nvSpPr>
        <p:spPr>
          <a:xfrm>
            <a:off x="899592" y="6309320"/>
            <a:ext cx="7632848" cy="235962"/>
          </a:xfrm>
          <a:prstGeom prst="rect">
            <a:avLst/>
          </a:prstGeom>
        </p:spPr>
        <p:txBody>
          <a:bodyPr wrap="square">
            <a:spAutoFit/>
          </a:bodyPr>
          <a:lstStyle/>
          <a:p>
            <a:pPr algn="l"/>
            <a:r>
              <a:rPr lang="pt-BR" sz="1400" i="0" dirty="0">
                <a:latin typeface="+mn-lt"/>
              </a:rPr>
              <a:t>Fonte: Contas Financeiras CEMEC (BACEN, ANBIMA, CVM, B3 e Demonstrativos Financeiros de Entidades Não Financeiras)</a:t>
            </a:r>
          </a:p>
        </p:txBody>
      </p:sp>
      <p:pic>
        <p:nvPicPr>
          <p:cNvPr id="4" name="Imagem 3">
            <a:extLst>
              <a:ext uri="{FF2B5EF4-FFF2-40B4-BE49-F238E27FC236}">
                <a16:creationId xmlns:a16="http://schemas.microsoft.com/office/drawing/2014/main" id="{8E5449F7-4BC3-4D9D-8050-94EDA3B12186}"/>
              </a:ext>
            </a:extLst>
          </p:cNvPr>
          <p:cNvPicPr>
            <a:picLocks noChangeAspect="1"/>
          </p:cNvPicPr>
          <p:nvPr/>
        </p:nvPicPr>
        <p:blipFill>
          <a:blip r:embed="rId2"/>
          <a:stretch>
            <a:fillRect/>
          </a:stretch>
        </p:blipFill>
        <p:spPr>
          <a:xfrm>
            <a:off x="442392" y="1170219"/>
            <a:ext cx="8244408" cy="5139101"/>
          </a:xfrm>
          <a:prstGeom prst="rect">
            <a:avLst/>
          </a:prstGeom>
        </p:spPr>
      </p:pic>
    </p:spTree>
    <p:extLst>
      <p:ext uri="{BB962C8B-B14F-4D97-AF65-F5344CB8AC3E}">
        <p14:creationId xmlns:p14="http://schemas.microsoft.com/office/powerpoint/2010/main" val="2612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D7FF5386-4156-4998-B20C-0DCB7BBD9E0F}"/>
              </a:ext>
            </a:extLst>
          </p:cNvPr>
          <p:cNvSpPr>
            <a:spLocks noGrp="1"/>
          </p:cNvSpPr>
          <p:nvPr>
            <p:ph type="ftr" sz="quarter" idx="11"/>
          </p:nvPr>
        </p:nvSpPr>
        <p:spPr>
          <a:xfrm>
            <a:off x="3897045" y="6510277"/>
            <a:ext cx="4464050" cy="215900"/>
          </a:xfrm>
        </p:spPr>
        <p:txBody>
          <a:bodyPr/>
          <a:lstStyle/>
          <a:p>
            <a:r>
              <a:rPr lang="pt-BR" altLang="ja-JP" dirty="0"/>
              <a:t>Fipe - Fundação Instituto de Pesquisas Econômicas</a:t>
            </a:r>
          </a:p>
        </p:txBody>
      </p:sp>
      <p:sp>
        <p:nvSpPr>
          <p:cNvPr id="3" name="Espaço Reservado para Número de Slide 2">
            <a:extLst>
              <a:ext uri="{FF2B5EF4-FFF2-40B4-BE49-F238E27FC236}">
                <a16:creationId xmlns:a16="http://schemas.microsoft.com/office/drawing/2014/main" id="{E4FD4AFE-69F5-4837-B770-AA5A1433EC94}"/>
              </a:ext>
            </a:extLst>
          </p:cNvPr>
          <p:cNvSpPr>
            <a:spLocks noGrp="1"/>
          </p:cNvSpPr>
          <p:nvPr>
            <p:ph type="sldNum" sz="quarter" idx="12"/>
          </p:nvPr>
        </p:nvSpPr>
        <p:spPr/>
        <p:txBody>
          <a:bodyPr/>
          <a:lstStyle/>
          <a:p>
            <a:fld id="{269D8F39-E382-4161-97B0-B8988A23BD4E}" type="slidenum">
              <a:rPr lang="pt-BR" altLang="pt-BR" smtClean="0"/>
              <a:pPr/>
              <a:t>7</a:t>
            </a:fld>
            <a:endParaRPr lang="pt-BR" altLang="pt-BR"/>
          </a:p>
        </p:txBody>
      </p:sp>
      <p:sp>
        <p:nvSpPr>
          <p:cNvPr id="5" name="CaixaDeTexto 4">
            <a:extLst>
              <a:ext uri="{FF2B5EF4-FFF2-40B4-BE49-F238E27FC236}">
                <a16:creationId xmlns:a16="http://schemas.microsoft.com/office/drawing/2014/main" id="{417D69B4-2140-402E-992A-F05026150FDA}"/>
              </a:ext>
            </a:extLst>
          </p:cNvPr>
          <p:cNvSpPr txBox="1"/>
          <p:nvPr/>
        </p:nvSpPr>
        <p:spPr>
          <a:xfrm>
            <a:off x="251520" y="131823"/>
            <a:ext cx="8640960" cy="584775"/>
          </a:xfrm>
          <a:prstGeom prst="rect">
            <a:avLst/>
          </a:prstGeom>
          <a:noFill/>
        </p:spPr>
        <p:txBody>
          <a:bodyPr wrap="square" rtlCol="0">
            <a:spAutoFit/>
          </a:bodyPr>
          <a:lstStyle/>
          <a:p>
            <a:pPr algn="just"/>
            <a:r>
              <a:rPr lang="pt-BR" sz="2400" i="0" dirty="0"/>
              <a:t>Os recursos captados nos 12 meses findos em novembro/2021 atingem o maior valor desde 2014.</a:t>
            </a:r>
          </a:p>
        </p:txBody>
      </p:sp>
      <p:sp>
        <p:nvSpPr>
          <p:cNvPr id="7" name="Retângulo 6">
            <a:extLst>
              <a:ext uri="{FF2B5EF4-FFF2-40B4-BE49-F238E27FC236}">
                <a16:creationId xmlns:a16="http://schemas.microsoft.com/office/drawing/2014/main" id="{A8901047-9269-457A-9EFD-F1E083A64785}"/>
              </a:ext>
            </a:extLst>
          </p:cNvPr>
          <p:cNvSpPr/>
          <p:nvPr/>
        </p:nvSpPr>
        <p:spPr>
          <a:xfrm>
            <a:off x="899592" y="6309320"/>
            <a:ext cx="7632848" cy="235962"/>
          </a:xfrm>
          <a:prstGeom prst="rect">
            <a:avLst/>
          </a:prstGeom>
        </p:spPr>
        <p:txBody>
          <a:bodyPr wrap="square">
            <a:spAutoFit/>
          </a:bodyPr>
          <a:lstStyle/>
          <a:p>
            <a:pPr algn="l"/>
            <a:r>
              <a:rPr lang="pt-BR" sz="1400" i="0" dirty="0">
                <a:latin typeface="+mn-lt"/>
              </a:rPr>
              <a:t>Fonte: Contas Financeiras CEMEC (BACEN, ANBIMA, CVM, B3 e Demonstrativos Financeiros de Entidades Não Financeiras)</a:t>
            </a:r>
          </a:p>
        </p:txBody>
      </p:sp>
      <p:pic>
        <p:nvPicPr>
          <p:cNvPr id="4" name="Imagem 3">
            <a:extLst>
              <a:ext uri="{FF2B5EF4-FFF2-40B4-BE49-F238E27FC236}">
                <a16:creationId xmlns:a16="http://schemas.microsoft.com/office/drawing/2014/main" id="{3915026B-FD85-4A71-8AB8-206C255DC5FF}"/>
              </a:ext>
            </a:extLst>
          </p:cNvPr>
          <p:cNvPicPr>
            <a:picLocks noChangeAspect="1"/>
          </p:cNvPicPr>
          <p:nvPr/>
        </p:nvPicPr>
        <p:blipFill>
          <a:blip r:embed="rId2"/>
          <a:stretch>
            <a:fillRect/>
          </a:stretch>
        </p:blipFill>
        <p:spPr>
          <a:xfrm>
            <a:off x="503040" y="1170219"/>
            <a:ext cx="8244408" cy="5139101"/>
          </a:xfrm>
          <a:prstGeom prst="rect">
            <a:avLst/>
          </a:prstGeom>
        </p:spPr>
      </p:pic>
    </p:spTree>
    <p:extLst>
      <p:ext uri="{BB962C8B-B14F-4D97-AF65-F5344CB8AC3E}">
        <p14:creationId xmlns:p14="http://schemas.microsoft.com/office/powerpoint/2010/main" val="282208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6C920453-1D99-47E1-B081-482175B87CE4}"/>
              </a:ext>
            </a:extLst>
          </p:cNvPr>
          <p:cNvSpPr>
            <a:spLocks noGrp="1"/>
          </p:cNvSpPr>
          <p:nvPr>
            <p:ph type="ftr" sz="quarter" idx="11"/>
          </p:nvPr>
        </p:nvSpPr>
        <p:spPr>
          <a:xfrm>
            <a:off x="3995738" y="6537326"/>
            <a:ext cx="4464050" cy="215900"/>
          </a:xfrm>
        </p:spPr>
        <p:txBody>
          <a:bodyPr/>
          <a:lstStyle/>
          <a:p>
            <a:r>
              <a:rPr lang="pt-BR" altLang="ja-JP"/>
              <a:t>Fipe - Fundação Instituto de Pesquisas Econômicas</a:t>
            </a:r>
          </a:p>
        </p:txBody>
      </p:sp>
      <p:sp>
        <p:nvSpPr>
          <p:cNvPr id="3" name="Espaço Reservado para Número de Slide 2">
            <a:extLst>
              <a:ext uri="{FF2B5EF4-FFF2-40B4-BE49-F238E27FC236}">
                <a16:creationId xmlns:a16="http://schemas.microsoft.com/office/drawing/2014/main" id="{B5F03742-73E4-4BC7-B474-AC9037435909}"/>
              </a:ext>
            </a:extLst>
          </p:cNvPr>
          <p:cNvSpPr>
            <a:spLocks noGrp="1"/>
          </p:cNvSpPr>
          <p:nvPr>
            <p:ph type="sldNum" sz="quarter" idx="12"/>
          </p:nvPr>
        </p:nvSpPr>
        <p:spPr/>
        <p:txBody>
          <a:bodyPr/>
          <a:lstStyle/>
          <a:p>
            <a:fld id="{269D8F39-E382-4161-97B0-B8988A23BD4E}" type="slidenum">
              <a:rPr lang="pt-BR" altLang="pt-BR" smtClean="0"/>
              <a:pPr/>
              <a:t>8</a:t>
            </a:fld>
            <a:endParaRPr lang="pt-BR" altLang="pt-BR"/>
          </a:p>
        </p:txBody>
      </p:sp>
      <p:sp>
        <p:nvSpPr>
          <p:cNvPr id="6" name="CaixaDeTexto 5">
            <a:extLst>
              <a:ext uri="{FF2B5EF4-FFF2-40B4-BE49-F238E27FC236}">
                <a16:creationId xmlns:a16="http://schemas.microsoft.com/office/drawing/2014/main" id="{E4C0496E-E157-4C71-940C-CD5BD24F5F0E}"/>
              </a:ext>
            </a:extLst>
          </p:cNvPr>
          <p:cNvSpPr txBox="1"/>
          <p:nvPr/>
        </p:nvSpPr>
        <p:spPr>
          <a:xfrm>
            <a:off x="0" y="0"/>
            <a:ext cx="9144000" cy="584775"/>
          </a:xfrm>
          <a:prstGeom prst="rect">
            <a:avLst/>
          </a:prstGeom>
          <a:noFill/>
        </p:spPr>
        <p:txBody>
          <a:bodyPr wrap="square" rtlCol="0">
            <a:spAutoFit/>
          </a:bodyPr>
          <a:lstStyle/>
          <a:p>
            <a:pPr algn="just"/>
            <a:r>
              <a:rPr lang="pt-BR" sz="2400" i="0" dirty="0"/>
              <a:t>Recursos externos têm captação positiva em novembro/2021 e BNDES captação negativa.</a:t>
            </a:r>
          </a:p>
        </p:txBody>
      </p:sp>
      <p:sp>
        <p:nvSpPr>
          <p:cNvPr id="7" name="Retângulo 6">
            <a:extLst>
              <a:ext uri="{FF2B5EF4-FFF2-40B4-BE49-F238E27FC236}">
                <a16:creationId xmlns:a16="http://schemas.microsoft.com/office/drawing/2014/main" id="{035234E3-1966-46C5-8B54-937EEEF6EC7E}"/>
              </a:ext>
            </a:extLst>
          </p:cNvPr>
          <p:cNvSpPr/>
          <p:nvPr/>
        </p:nvSpPr>
        <p:spPr>
          <a:xfrm>
            <a:off x="826940" y="6233101"/>
            <a:ext cx="7632848" cy="235962"/>
          </a:xfrm>
          <a:prstGeom prst="rect">
            <a:avLst/>
          </a:prstGeom>
        </p:spPr>
        <p:txBody>
          <a:bodyPr wrap="square">
            <a:spAutoFit/>
          </a:bodyPr>
          <a:lstStyle/>
          <a:p>
            <a:pPr algn="l"/>
            <a:r>
              <a:rPr lang="pt-BR" sz="1400" i="0" dirty="0">
                <a:latin typeface="+mn-lt"/>
              </a:rPr>
              <a:t>Fonte: Contas Financeiras CEMEC (BACEN, ANBIMA, CVM, B3 e Demonstrativos Financeiros de Entidades Não Financeiras)</a:t>
            </a:r>
          </a:p>
        </p:txBody>
      </p:sp>
      <p:pic>
        <p:nvPicPr>
          <p:cNvPr id="4" name="Imagem 3">
            <a:extLst>
              <a:ext uri="{FF2B5EF4-FFF2-40B4-BE49-F238E27FC236}">
                <a16:creationId xmlns:a16="http://schemas.microsoft.com/office/drawing/2014/main" id="{92F8ECDB-3DBF-4717-9ECE-AC1E396B0D08}"/>
              </a:ext>
            </a:extLst>
          </p:cNvPr>
          <p:cNvPicPr>
            <a:picLocks noChangeAspect="1"/>
          </p:cNvPicPr>
          <p:nvPr/>
        </p:nvPicPr>
        <p:blipFill>
          <a:blip r:embed="rId2"/>
          <a:stretch>
            <a:fillRect/>
          </a:stretch>
        </p:blipFill>
        <p:spPr>
          <a:xfrm>
            <a:off x="388864" y="1224794"/>
            <a:ext cx="8100392" cy="5050593"/>
          </a:xfrm>
          <a:prstGeom prst="rect">
            <a:avLst/>
          </a:prstGeom>
        </p:spPr>
      </p:pic>
    </p:spTree>
    <p:extLst>
      <p:ext uri="{BB962C8B-B14F-4D97-AF65-F5344CB8AC3E}">
        <p14:creationId xmlns:p14="http://schemas.microsoft.com/office/powerpoint/2010/main" val="81928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8D5ABD53-C690-4EE1-81E0-623D0F0639BC}"/>
              </a:ext>
            </a:extLst>
          </p:cNvPr>
          <p:cNvSpPr>
            <a:spLocks noGrp="1"/>
          </p:cNvSpPr>
          <p:nvPr>
            <p:ph type="ftr" sz="quarter" idx="11"/>
          </p:nvPr>
        </p:nvSpPr>
        <p:spPr>
          <a:xfrm>
            <a:off x="3995738" y="6494468"/>
            <a:ext cx="4464050" cy="215900"/>
          </a:xfrm>
        </p:spPr>
        <p:txBody>
          <a:bodyPr/>
          <a:lstStyle/>
          <a:p>
            <a:r>
              <a:rPr lang="pt-BR" altLang="ja-JP" dirty="0"/>
              <a:t>Fipe - Fundação Instituto de Pesquisas Econômicas</a:t>
            </a:r>
          </a:p>
        </p:txBody>
      </p:sp>
      <p:sp>
        <p:nvSpPr>
          <p:cNvPr id="3" name="Espaço Reservado para Número de Slide 2">
            <a:extLst>
              <a:ext uri="{FF2B5EF4-FFF2-40B4-BE49-F238E27FC236}">
                <a16:creationId xmlns:a16="http://schemas.microsoft.com/office/drawing/2014/main" id="{2B005FD8-4E1F-44D2-9F28-45FAC55E1BC6}"/>
              </a:ext>
            </a:extLst>
          </p:cNvPr>
          <p:cNvSpPr>
            <a:spLocks noGrp="1"/>
          </p:cNvSpPr>
          <p:nvPr>
            <p:ph type="sldNum" sz="quarter" idx="12"/>
          </p:nvPr>
        </p:nvSpPr>
        <p:spPr/>
        <p:txBody>
          <a:bodyPr/>
          <a:lstStyle/>
          <a:p>
            <a:fld id="{269D8F39-E382-4161-97B0-B8988A23BD4E}" type="slidenum">
              <a:rPr lang="pt-BR" altLang="pt-BR" smtClean="0"/>
              <a:pPr/>
              <a:t>9</a:t>
            </a:fld>
            <a:endParaRPr lang="pt-BR" altLang="pt-BR"/>
          </a:p>
        </p:txBody>
      </p:sp>
      <p:sp>
        <p:nvSpPr>
          <p:cNvPr id="7" name="CaixaDeTexto 6">
            <a:extLst>
              <a:ext uri="{FF2B5EF4-FFF2-40B4-BE49-F238E27FC236}">
                <a16:creationId xmlns:a16="http://schemas.microsoft.com/office/drawing/2014/main" id="{2D6F802A-9380-44B0-BD69-F08340F3BE19}"/>
              </a:ext>
            </a:extLst>
          </p:cNvPr>
          <p:cNvSpPr txBox="1"/>
          <p:nvPr/>
        </p:nvSpPr>
        <p:spPr>
          <a:xfrm>
            <a:off x="246274" y="204925"/>
            <a:ext cx="8363272" cy="584775"/>
          </a:xfrm>
          <a:prstGeom prst="rect">
            <a:avLst/>
          </a:prstGeom>
          <a:noFill/>
        </p:spPr>
        <p:txBody>
          <a:bodyPr wrap="square" rtlCol="0">
            <a:spAutoFit/>
          </a:bodyPr>
          <a:lstStyle/>
          <a:p>
            <a:pPr algn="just"/>
            <a:r>
              <a:rPr lang="pt-BR" sz="2400" i="0" dirty="0"/>
              <a:t>Em 12 meses findos em novembro de 2021, mercado de capitais sobe e captação bancária cai.</a:t>
            </a:r>
          </a:p>
        </p:txBody>
      </p:sp>
      <p:sp>
        <p:nvSpPr>
          <p:cNvPr id="8" name="Retângulo 7">
            <a:extLst>
              <a:ext uri="{FF2B5EF4-FFF2-40B4-BE49-F238E27FC236}">
                <a16:creationId xmlns:a16="http://schemas.microsoft.com/office/drawing/2014/main" id="{23B1E720-5AB1-4712-8F56-EA7FBBFE9AC2}"/>
              </a:ext>
            </a:extLst>
          </p:cNvPr>
          <p:cNvSpPr/>
          <p:nvPr/>
        </p:nvSpPr>
        <p:spPr>
          <a:xfrm>
            <a:off x="826940" y="6256961"/>
            <a:ext cx="7632848" cy="235962"/>
          </a:xfrm>
          <a:prstGeom prst="rect">
            <a:avLst/>
          </a:prstGeom>
        </p:spPr>
        <p:txBody>
          <a:bodyPr wrap="square">
            <a:spAutoFit/>
          </a:bodyPr>
          <a:lstStyle/>
          <a:p>
            <a:pPr algn="l"/>
            <a:r>
              <a:rPr lang="pt-BR" sz="1400" i="0" dirty="0">
                <a:latin typeface="+mn-lt"/>
              </a:rPr>
              <a:t>Fonte: Contas Financeiras CEMEC (BACEN, ANBIMA, CVM, B3 e Demonstrativos Financeiros de Entidades Não Financeiras)</a:t>
            </a:r>
          </a:p>
        </p:txBody>
      </p:sp>
      <p:pic>
        <p:nvPicPr>
          <p:cNvPr id="4" name="Imagem 3">
            <a:extLst>
              <a:ext uri="{FF2B5EF4-FFF2-40B4-BE49-F238E27FC236}">
                <a16:creationId xmlns:a16="http://schemas.microsoft.com/office/drawing/2014/main" id="{26AE78A9-43CD-4813-9455-E3312F75D525}"/>
              </a:ext>
            </a:extLst>
          </p:cNvPr>
          <p:cNvPicPr>
            <a:picLocks noChangeAspect="1"/>
          </p:cNvPicPr>
          <p:nvPr/>
        </p:nvPicPr>
        <p:blipFill>
          <a:blip r:embed="rId2"/>
          <a:stretch>
            <a:fillRect/>
          </a:stretch>
        </p:blipFill>
        <p:spPr>
          <a:xfrm>
            <a:off x="485800" y="1187855"/>
            <a:ext cx="8172400" cy="5095490"/>
          </a:xfrm>
          <a:prstGeom prst="rect">
            <a:avLst/>
          </a:prstGeom>
        </p:spPr>
      </p:pic>
    </p:spTree>
    <p:extLst>
      <p:ext uri="{BB962C8B-B14F-4D97-AF65-F5344CB8AC3E}">
        <p14:creationId xmlns:p14="http://schemas.microsoft.com/office/powerpoint/2010/main" val="4026765122"/>
      </p:ext>
    </p:extLst>
  </p:cSld>
  <p:clrMapOvr>
    <a:masterClrMapping/>
  </p:clrMapOvr>
</p:sld>
</file>

<file path=ppt/theme/theme1.xml><?xml version="1.0" encoding="utf-8"?>
<a:theme xmlns:a="http://schemas.openxmlformats.org/drawingml/2006/main" name="texto e item">
  <a:themeElements>
    <a:clrScheme name="texto e item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fontScheme name="texto e ite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lnDef>
  </a:objectDefaults>
  <a:extraClrSchemeLst>
    <a:extraClrScheme>
      <a:clrScheme name="texto e item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co">
  <a:themeElements>
    <a:clrScheme name="branco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fontScheme name="bran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lnDef>
  </a:objectDefaults>
  <a:extraClrSchemeLst>
    <a:extraClrScheme>
      <a:clrScheme name="branco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88952</TotalTime>
  <Words>2823</Words>
  <Application>Microsoft Office PowerPoint</Application>
  <PresentationFormat>Apresentação na tela (4:3)</PresentationFormat>
  <Paragraphs>396</Paragraphs>
  <Slides>57</Slides>
  <Notes>3</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57</vt:i4>
      </vt:variant>
    </vt:vector>
  </HeadingPairs>
  <TitlesOfParts>
    <vt:vector size="64" baseType="lpstr">
      <vt:lpstr>Arial</vt:lpstr>
      <vt:lpstr>Calibri</vt:lpstr>
      <vt:lpstr>Verdana</vt:lpstr>
      <vt:lpstr>Verdana Pro</vt:lpstr>
      <vt:lpstr>Wingdings</vt:lpstr>
      <vt:lpstr>texto e item</vt:lpstr>
      <vt:lpstr>branco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partir de 06/2020 o crédito para as PME (ROL&lt;R$300MM) apresentou forte alta ; as grandes empresas  (ROL&gt;300MM) tiveram forte concessão de crédito desde 01/2020 e acumulam estoque maior que as PME.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Simplificando o Brasil Propostas de Reforma na Relação Econômica do Governo com o Setor Privado</dc:title>
  <dc:creator>praxis</dc:creator>
  <cp:lastModifiedBy>Lauro Santos Junior</cp:lastModifiedBy>
  <cp:revision>498</cp:revision>
  <dcterms:created xsi:type="dcterms:W3CDTF">2006-05-24T18:43:07Z</dcterms:created>
  <dcterms:modified xsi:type="dcterms:W3CDTF">2022-01-31T13:29:46Z</dcterms:modified>
</cp:coreProperties>
</file>