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5" r:id="rId5"/>
    <p:sldMasterId id="2147483710" r:id="rId6"/>
    <p:sldMasterId id="2147483759" r:id="rId7"/>
    <p:sldMasterId id="2147483807" r:id="rId8"/>
    <p:sldMasterId id="2147483831" r:id="rId9"/>
  </p:sldMasterIdLst>
  <p:notesMasterIdLst>
    <p:notesMasterId r:id="rId54"/>
  </p:notesMasterIdLst>
  <p:handoutMasterIdLst>
    <p:handoutMasterId r:id="rId55"/>
  </p:handoutMasterIdLst>
  <p:sldIdLst>
    <p:sldId id="416" r:id="rId10"/>
    <p:sldId id="1643" r:id="rId11"/>
    <p:sldId id="1768" r:id="rId12"/>
    <p:sldId id="1769" r:id="rId13"/>
    <p:sldId id="1955" r:id="rId14"/>
    <p:sldId id="1777" r:id="rId15"/>
    <p:sldId id="1961" r:id="rId16"/>
    <p:sldId id="1962" r:id="rId17"/>
    <p:sldId id="1950" r:id="rId18"/>
    <p:sldId id="1951" r:id="rId19"/>
    <p:sldId id="1963" r:id="rId20"/>
    <p:sldId id="1953" r:id="rId21"/>
    <p:sldId id="1679" r:id="rId22"/>
    <p:sldId id="1685" r:id="rId23"/>
    <p:sldId id="1683" r:id="rId24"/>
    <p:sldId id="1766" r:id="rId25"/>
    <p:sldId id="1948" r:id="rId26"/>
    <p:sldId id="1698" r:id="rId27"/>
    <p:sldId id="1700" r:id="rId28"/>
    <p:sldId id="1703" r:id="rId29"/>
    <p:sldId id="1957" r:id="rId30"/>
    <p:sldId id="1958" r:id="rId31"/>
    <p:sldId id="1771" r:id="rId32"/>
    <p:sldId id="1738" r:id="rId33"/>
    <p:sldId id="1966" r:id="rId34"/>
    <p:sldId id="1730" r:id="rId35"/>
    <p:sldId id="1739" r:id="rId36"/>
    <p:sldId id="1735" r:id="rId37"/>
    <p:sldId id="1772" r:id="rId38"/>
    <p:sldId id="1741" r:id="rId39"/>
    <p:sldId id="1743" r:id="rId40"/>
    <p:sldId id="1744" r:id="rId41"/>
    <p:sldId id="1944" r:id="rId42"/>
    <p:sldId id="1757" r:id="rId43"/>
    <p:sldId id="1758" r:id="rId44"/>
    <p:sldId id="1959" r:id="rId45"/>
    <p:sldId id="1674" r:id="rId46"/>
    <p:sldId id="1726" r:id="rId47"/>
    <p:sldId id="1946" r:id="rId48"/>
    <p:sldId id="1965" r:id="rId49"/>
    <p:sldId id="1964" r:id="rId50"/>
    <p:sldId id="1960" r:id="rId51"/>
    <p:sldId id="1760" r:id="rId52"/>
    <p:sldId id="1945" r:id="rId53"/>
  </p:sldIdLst>
  <p:sldSz cx="24384000" cy="13716000"/>
  <p:notesSz cx="10234613" cy="71040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456" userDrawn="1">
          <p15:clr>
            <a:srgbClr val="A4A3A4"/>
          </p15:clr>
        </p15:guide>
        <p15:guide id="2" pos="7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061" autoAdjust="0"/>
  </p:normalViewPr>
  <p:slideViewPr>
    <p:cSldViewPr>
      <p:cViewPr>
        <p:scale>
          <a:sx n="35" d="100"/>
          <a:sy n="35" d="100"/>
        </p:scale>
        <p:origin x="756" y="24"/>
      </p:cViewPr>
      <p:guideLst>
        <p:guide orient="horz" pos="4456"/>
        <p:guide pos="7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2"/>
            <a:ext cx="4434195" cy="355889"/>
          </a:xfrm>
          <a:prstGeom prst="rect">
            <a:avLst/>
          </a:prstGeom>
        </p:spPr>
        <p:txBody>
          <a:bodyPr vert="horz" lIns="95570" tIns="47786" rIns="95570" bIns="47786" rtlCol="0"/>
          <a:lstStyle>
            <a:lvl1pPr algn="l">
              <a:defRPr sz="1300"/>
            </a:lvl1pPr>
          </a:lstStyle>
          <a:p>
            <a:endParaRPr lang="pt-BR"/>
          </a:p>
        </p:txBody>
      </p:sp>
      <p:sp>
        <p:nvSpPr>
          <p:cNvPr id="3" name="Espaço Reservado para Data 2"/>
          <p:cNvSpPr>
            <a:spLocks noGrp="1"/>
          </p:cNvSpPr>
          <p:nvPr>
            <p:ph type="dt" sz="quarter" idx="1"/>
          </p:nvPr>
        </p:nvSpPr>
        <p:spPr>
          <a:xfrm>
            <a:off x="5798007" y="2"/>
            <a:ext cx="4434195" cy="355889"/>
          </a:xfrm>
          <a:prstGeom prst="rect">
            <a:avLst/>
          </a:prstGeom>
        </p:spPr>
        <p:txBody>
          <a:bodyPr vert="horz" lIns="95570" tIns="47786" rIns="95570" bIns="47786" rtlCol="0"/>
          <a:lstStyle>
            <a:lvl1pPr algn="r">
              <a:defRPr sz="1300"/>
            </a:lvl1pPr>
          </a:lstStyle>
          <a:p>
            <a:fld id="{1C2074C2-D6F5-4017-BEB0-0482CE5C25A4}" type="datetimeFigureOut">
              <a:rPr lang="pt-BR" smtClean="0"/>
              <a:t>06/10/2022</a:t>
            </a:fld>
            <a:endParaRPr lang="pt-BR"/>
          </a:p>
        </p:txBody>
      </p:sp>
      <p:sp>
        <p:nvSpPr>
          <p:cNvPr id="4" name="Espaço Reservado para Rodapé 3"/>
          <p:cNvSpPr>
            <a:spLocks noGrp="1"/>
          </p:cNvSpPr>
          <p:nvPr>
            <p:ph type="ftr" sz="quarter" idx="2"/>
          </p:nvPr>
        </p:nvSpPr>
        <p:spPr>
          <a:xfrm>
            <a:off x="2" y="6748174"/>
            <a:ext cx="4434195" cy="355889"/>
          </a:xfrm>
          <a:prstGeom prst="rect">
            <a:avLst/>
          </a:prstGeom>
        </p:spPr>
        <p:txBody>
          <a:bodyPr vert="horz" lIns="95570" tIns="47786" rIns="95570" bIns="47786"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5798007" y="6748174"/>
            <a:ext cx="4434195" cy="355889"/>
          </a:xfrm>
          <a:prstGeom prst="rect">
            <a:avLst/>
          </a:prstGeom>
        </p:spPr>
        <p:txBody>
          <a:bodyPr vert="horz" lIns="95570" tIns="47786" rIns="95570" bIns="47786" rtlCol="0" anchor="b"/>
          <a:lstStyle>
            <a:lvl1pPr algn="r">
              <a:defRPr sz="1300"/>
            </a:lvl1pPr>
          </a:lstStyle>
          <a:p>
            <a:fld id="{DA06E593-0C7C-4E7D-B9D3-E35B16CE4FC0}" type="slidenum">
              <a:rPr lang="pt-BR" smtClean="0"/>
              <a:t>‹nº›</a:t>
            </a:fld>
            <a:endParaRPr lang="pt-BR"/>
          </a:p>
        </p:txBody>
      </p:sp>
    </p:spTree>
    <p:extLst>
      <p:ext uri="{BB962C8B-B14F-4D97-AF65-F5344CB8AC3E}">
        <p14:creationId xmlns:p14="http://schemas.microsoft.com/office/powerpoint/2010/main" val="108052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2749550" y="533400"/>
            <a:ext cx="4735513" cy="2665413"/>
          </a:xfrm>
          <a:prstGeom prst="rect">
            <a:avLst/>
          </a:prstGeom>
        </p:spPr>
        <p:txBody>
          <a:bodyPr lIns="95570" tIns="47786" rIns="95570" bIns="47786"/>
          <a:lstStyle/>
          <a:p>
            <a:endParaRPr/>
          </a:p>
        </p:txBody>
      </p:sp>
      <p:sp>
        <p:nvSpPr>
          <p:cNvPr id="142" name="Shape 142"/>
          <p:cNvSpPr>
            <a:spLocks noGrp="1"/>
          </p:cNvSpPr>
          <p:nvPr>
            <p:ph type="body" sz="quarter" idx="1"/>
          </p:nvPr>
        </p:nvSpPr>
        <p:spPr>
          <a:xfrm>
            <a:off x="1364616" y="3374430"/>
            <a:ext cx="7505384" cy="3196829"/>
          </a:xfrm>
          <a:prstGeom prst="rect">
            <a:avLst/>
          </a:prstGeom>
        </p:spPr>
        <p:txBody>
          <a:bodyPr lIns="95570" tIns="47786" rIns="95570" bIns="47786"/>
          <a:lstStyle/>
          <a:p>
            <a:endParaRPr/>
          </a:p>
        </p:txBody>
      </p:sp>
    </p:spTree>
    <p:extLst>
      <p:ext uri="{BB962C8B-B14F-4D97-AF65-F5344CB8AC3E}">
        <p14:creationId xmlns:p14="http://schemas.microsoft.com/office/powerpoint/2010/main" val="315418156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34610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9863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63825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219200" y="549276"/>
            <a:ext cx="21945600" cy="2286000"/>
          </a:xfrm>
          <a:prstGeom prst="rect">
            <a:avLst/>
          </a:prstGeom>
        </p:spPr>
        <p:txBody>
          <a:bodyPr lIns="207816" tIns="103908" rIns="207816" bIns="103908"/>
          <a:lstStyle/>
          <a:p>
            <a:r>
              <a:rPr lang="pt-BR"/>
              <a:t>Clique para editar o título mestre</a:t>
            </a:r>
          </a:p>
        </p:txBody>
      </p:sp>
      <p:sp>
        <p:nvSpPr>
          <p:cNvPr id="3" name="Espaço Reservado para Conteúdo 2"/>
          <p:cNvSpPr>
            <a:spLocks noGrp="1"/>
          </p:cNvSpPr>
          <p:nvPr>
            <p:ph idx="1"/>
          </p:nvPr>
        </p:nvSpPr>
        <p:spPr>
          <a:xfrm>
            <a:off x="1219200" y="3200411"/>
            <a:ext cx="21945600" cy="9051926"/>
          </a:xfrm>
          <a:prstGeom prst="rect">
            <a:avLst/>
          </a:prstGeom>
        </p:spPr>
        <p:txBody>
          <a:bodyPr lIns="207816" tIns="103908" rIns="207816" bIns="103908"/>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0"/>
          </p:nvPr>
        </p:nvSpPr>
        <p:spPr>
          <a:xfrm>
            <a:off x="1219200" y="12712715"/>
            <a:ext cx="5689600" cy="730250"/>
          </a:xfrm>
          <a:prstGeom prst="rect">
            <a:avLst/>
          </a:prstGeom>
        </p:spPr>
        <p:txBody>
          <a:bodyPr lIns="207816" tIns="103908" rIns="207816" bIns="103908"/>
          <a:lstStyle/>
          <a:p>
            <a:fld id="{BAECB0AB-EE2C-4B83-ABEE-FA8A147389E4}" type="datetimeFigureOut">
              <a:rPr lang="pt-BR" smtClean="0"/>
              <a:t>06/10/2022</a:t>
            </a:fld>
            <a:endParaRPr lang="pt-BR" dirty="0"/>
          </a:p>
        </p:txBody>
      </p:sp>
      <p:sp>
        <p:nvSpPr>
          <p:cNvPr id="5" name="Espaço Reservado para Rodapé 4"/>
          <p:cNvSpPr>
            <a:spLocks noGrp="1"/>
          </p:cNvSpPr>
          <p:nvPr>
            <p:ph type="ftr" sz="quarter" idx="11"/>
          </p:nvPr>
        </p:nvSpPr>
        <p:spPr>
          <a:xfrm>
            <a:off x="8331200" y="12712715"/>
            <a:ext cx="7721600" cy="730250"/>
          </a:xfrm>
          <a:prstGeom prst="rect">
            <a:avLst/>
          </a:prstGeom>
        </p:spPr>
        <p:txBody>
          <a:bodyPr lIns="207816" tIns="103908" rIns="207816" bIns="103908"/>
          <a:lstStyle/>
          <a:p>
            <a:endParaRPr lang="pt-BR"/>
          </a:p>
        </p:txBody>
      </p:sp>
      <p:sp>
        <p:nvSpPr>
          <p:cNvPr id="6" name="Espaço Reservado para Número de Slide 5"/>
          <p:cNvSpPr>
            <a:spLocks noGrp="1"/>
          </p:cNvSpPr>
          <p:nvPr>
            <p:ph type="sldNum" sz="quarter" idx="12"/>
          </p:nvPr>
        </p:nvSpPr>
        <p:spPr>
          <a:xfrm>
            <a:off x="17475200" y="12712715"/>
            <a:ext cx="5689600" cy="730250"/>
          </a:xfrm>
          <a:prstGeom prst="rect">
            <a:avLst/>
          </a:prstGeom>
        </p:spPr>
        <p:txBody>
          <a:bodyPr lIns="207816" tIns="103908" rIns="207816" bIns="103908"/>
          <a:lstStyle/>
          <a:p>
            <a:fld id="{22A2F1F0-F9F6-43D3-8842-995973CC6795}" type="slidenum">
              <a:rPr lang="pt-BR" smtClean="0"/>
              <a:t>‹nº›</a:t>
            </a:fld>
            <a:endParaRPr lang="pt-BR"/>
          </a:p>
        </p:txBody>
      </p:sp>
    </p:spTree>
    <p:extLst>
      <p:ext uri="{BB962C8B-B14F-4D97-AF65-F5344CB8AC3E}">
        <p14:creationId xmlns:p14="http://schemas.microsoft.com/office/powerpoint/2010/main" val="262510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917E8-6327-4F8D-AAD4-FECCEFFF2B45}"/>
              </a:ext>
            </a:extLst>
          </p:cNvPr>
          <p:cNvSpPr>
            <a:spLocks noGrp="1"/>
          </p:cNvSpPr>
          <p:nvPr>
            <p:ph type="title"/>
          </p:nvPr>
        </p:nvSpPr>
        <p:spPr>
          <a:xfrm>
            <a:off x="1680636" y="914400"/>
            <a:ext cx="7865533"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94C2BF83-E0CA-4E80-9AC8-B77DE9D3C0E7}"/>
              </a:ext>
            </a:extLst>
          </p:cNvPr>
          <p:cNvSpPr>
            <a:spLocks noGrp="1"/>
          </p:cNvSpPr>
          <p:nvPr>
            <p:ph type="pic" idx="1"/>
          </p:nvPr>
        </p:nvSpPr>
        <p:spPr>
          <a:xfrm>
            <a:off x="10367435"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877278E0-2827-4A88-9A18-44376006761F}"/>
              </a:ext>
            </a:extLst>
          </p:cNvPr>
          <p:cNvSpPr>
            <a:spLocks noGrp="1"/>
          </p:cNvSpPr>
          <p:nvPr>
            <p:ph type="body" sz="half" idx="2"/>
          </p:nvPr>
        </p:nvSpPr>
        <p:spPr>
          <a:xfrm>
            <a:off x="1680636" y="4114800"/>
            <a:ext cx="7865533"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6F05F96-5601-480F-8F30-77E1505076D8}"/>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D761B5CF-CD25-4B34-B109-8F6DAC1E151D}"/>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7" name="Espaço Reservado para Número de Slide 6">
            <a:extLst>
              <a:ext uri="{FF2B5EF4-FFF2-40B4-BE49-F238E27FC236}">
                <a16:creationId xmlns:a16="http://schemas.microsoft.com/office/drawing/2014/main" id="{016B7067-8431-455D-86E0-7B903257B1D2}"/>
              </a:ext>
            </a:extLst>
          </p:cNvPr>
          <p:cNvSpPr>
            <a:spLocks noGrp="1"/>
          </p:cNvSpPr>
          <p:nvPr>
            <p:ph type="sldNum" sz="quarter" idx="12"/>
          </p:nvPr>
        </p:nvSpPr>
        <p:spPr/>
        <p:txBody>
          <a:bodyPr/>
          <a:lstStyle>
            <a:lvl1pPr>
              <a:defRPr/>
            </a:lvl1pPr>
          </a:lstStyle>
          <a:p>
            <a:fld id="{99D7B0AB-3EB3-4C7E-AABE-ADFE214FD1C9}" type="slidenum">
              <a:rPr lang="pt-BR" altLang="pt-BR"/>
              <a:pPr/>
              <a:t>‹nº›</a:t>
            </a:fld>
            <a:endParaRPr lang="pt-BR" altLang="pt-BR"/>
          </a:p>
        </p:txBody>
      </p:sp>
    </p:spTree>
    <p:extLst>
      <p:ext uri="{BB962C8B-B14F-4D97-AF65-F5344CB8AC3E}">
        <p14:creationId xmlns:p14="http://schemas.microsoft.com/office/powerpoint/2010/main" val="404050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850AB-6448-4E57-813F-8C61A27A2C5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BAC40C0-B689-4DCF-9DED-40A6513B992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2A193DA-2989-4109-9E28-6753EA52E86B}"/>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5B5A9AB4-6D59-4340-B9A5-700B3FD77DC1}"/>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74A9BC59-4BFC-4315-A4C7-BA7D0E853668}"/>
              </a:ext>
            </a:extLst>
          </p:cNvPr>
          <p:cNvSpPr>
            <a:spLocks noGrp="1"/>
          </p:cNvSpPr>
          <p:nvPr>
            <p:ph type="sldNum" sz="quarter" idx="12"/>
          </p:nvPr>
        </p:nvSpPr>
        <p:spPr/>
        <p:txBody>
          <a:bodyPr/>
          <a:lstStyle>
            <a:lvl1pPr>
              <a:defRPr/>
            </a:lvl1pPr>
          </a:lstStyle>
          <a:p>
            <a:fld id="{C770948E-60B1-4646-89C9-A330B2221E9C}" type="slidenum">
              <a:rPr lang="pt-BR" altLang="pt-BR"/>
              <a:pPr/>
              <a:t>‹nº›</a:t>
            </a:fld>
            <a:endParaRPr lang="pt-BR" altLang="pt-BR"/>
          </a:p>
        </p:txBody>
      </p:sp>
    </p:spTree>
    <p:extLst>
      <p:ext uri="{BB962C8B-B14F-4D97-AF65-F5344CB8AC3E}">
        <p14:creationId xmlns:p14="http://schemas.microsoft.com/office/powerpoint/2010/main" val="196134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2466CD-3619-42D2-85E6-D6B4477910CC}"/>
              </a:ext>
            </a:extLst>
          </p:cNvPr>
          <p:cNvSpPr>
            <a:spLocks noGrp="1"/>
          </p:cNvSpPr>
          <p:nvPr>
            <p:ph type="title" orient="vert"/>
          </p:nvPr>
        </p:nvSpPr>
        <p:spPr>
          <a:xfrm>
            <a:off x="17568336" y="285751"/>
            <a:ext cx="5376333" cy="1218882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357DFEC-3D27-4888-8925-4C44018534B3}"/>
              </a:ext>
            </a:extLst>
          </p:cNvPr>
          <p:cNvSpPr>
            <a:spLocks noGrp="1"/>
          </p:cNvSpPr>
          <p:nvPr>
            <p:ph type="body" orient="vert" idx="1"/>
          </p:nvPr>
        </p:nvSpPr>
        <p:spPr>
          <a:xfrm>
            <a:off x="1439335" y="285751"/>
            <a:ext cx="15722600" cy="1218882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D18303E-2CEE-4C98-A91A-ADE563C593C7}"/>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1B41CC21-CF7D-41AC-A27C-86CDC263D4A7}"/>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9EE34567-939C-47CD-9584-66CC93FD82B1}"/>
              </a:ext>
            </a:extLst>
          </p:cNvPr>
          <p:cNvSpPr>
            <a:spLocks noGrp="1"/>
          </p:cNvSpPr>
          <p:nvPr>
            <p:ph type="sldNum" sz="quarter" idx="12"/>
          </p:nvPr>
        </p:nvSpPr>
        <p:spPr/>
        <p:txBody>
          <a:bodyPr/>
          <a:lstStyle>
            <a:lvl1pPr>
              <a:defRPr/>
            </a:lvl1pPr>
          </a:lstStyle>
          <a:p>
            <a:fld id="{BAC98EEA-F4D1-4227-811E-C54A14FA8DAE}" type="slidenum">
              <a:rPr lang="pt-BR" altLang="pt-BR"/>
              <a:pPr/>
              <a:t>‹nº›</a:t>
            </a:fld>
            <a:endParaRPr lang="pt-BR" altLang="pt-BR"/>
          </a:p>
        </p:txBody>
      </p:sp>
    </p:spTree>
    <p:extLst>
      <p:ext uri="{BB962C8B-B14F-4D97-AF65-F5344CB8AC3E}">
        <p14:creationId xmlns:p14="http://schemas.microsoft.com/office/powerpoint/2010/main" val="2776753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CB690-95B1-4EEC-AEA7-6480448A63FD}"/>
              </a:ext>
            </a:extLst>
          </p:cNvPr>
          <p:cNvSpPr>
            <a:spLocks noGrp="1"/>
          </p:cNvSpPr>
          <p:nvPr>
            <p:ph type="title"/>
          </p:nvPr>
        </p:nvSpPr>
        <p:spPr>
          <a:xfrm>
            <a:off x="1439335" y="285750"/>
            <a:ext cx="21505333" cy="2133600"/>
          </a:xfrm>
        </p:spPr>
        <p:txBody>
          <a:bodyPr/>
          <a:lstStyle/>
          <a:p>
            <a:r>
              <a:rPr lang="pt-BR"/>
              <a:t>Clique para editar o título Mestre</a:t>
            </a:r>
          </a:p>
        </p:txBody>
      </p:sp>
      <p:sp>
        <p:nvSpPr>
          <p:cNvPr id="3" name="Espaço Reservado para Tabela 2">
            <a:extLst>
              <a:ext uri="{FF2B5EF4-FFF2-40B4-BE49-F238E27FC236}">
                <a16:creationId xmlns:a16="http://schemas.microsoft.com/office/drawing/2014/main" id="{A858A343-D474-4004-9350-F3C3F0DB5369}"/>
              </a:ext>
            </a:extLst>
          </p:cNvPr>
          <p:cNvSpPr>
            <a:spLocks noGrp="1"/>
          </p:cNvSpPr>
          <p:nvPr>
            <p:ph type="tbl" idx="1"/>
          </p:nvPr>
        </p:nvSpPr>
        <p:spPr>
          <a:xfrm>
            <a:off x="3357036" y="4133851"/>
            <a:ext cx="19011899" cy="8340726"/>
          </a:xfrm>
        </p:spPr>
        <p:txBody>
          <a:bodyPr/>
          <a:lstStyle/>
          <a:p>
            <a:endParaRPr lang="pt-BR"/>
          </a:p>
        </p:txBody>
      </p:sp>
      <p:sp>
        <p:nvSpPr>
          <p:cNvPr id="4" name="Espaço Reservado para Data 3">
            <a:extLst>
              <a:ext uri="{FF2B5EF4-FFF2-40B4-BE49-F238E27FC236}">
                <a16:creationId xmlns:a16="http://schemas.microsoft.com/office/drawing/2014/main" id="{94860DD7-7ACD-4E3D-8D9E-9CC9DF249C8A}"/>
              </a:ext>
            </a:extLst>
          </p:cNvPr>
          <p:cNvSpPr>
            <a:spLocks noGrp="1"/>
          </p:cNvSpPr>
          <p:nvPr>
            <p:ph type="dt" sz="half" idx="10"/>
          </p:nvPr>
        </p:nvSpPr>
        <p:spPr>
          <a:xfrm>
            <a:off x="1219200" y="12490450"/>
            <a:ext cx="5689600" cy="952500"/>
          </a:xfrm>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A4606F7E-EDA7-40DB-BD46-B78E3AC11B10}"/>
              </a:ext>
            </a:extLst>
          </p:cNvPr>
          <p:cNvSpPr>
            <a:spLocks noGrp="1"/>
          </p:cNvSpPr>
          <p:nvPr>
            <p:ph type="ftr" sz="quarter" idx="11"/>
          </p:nvPr>
        </p:nvSpPr>
        <p:spPr>
          <a:xfrm>
            <a:off x="10655303" y="12795250"/>
            <a:ext cx="11904133" cy="431800"/>
          </a:xfrm>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AE35D527-385B-400E-8288-40C8E621E7A4}"/>
              </a:ext>
            </a:extLst>
          </p:cNvPr>
          <p:cNvSpPr>
            <a:spLocks noGrp="1"/>
          </p:cNvSpPr>
          <p:nvPr>
            <p:ph type="sldNum" sz="quarter" idx="12"/>
          </p:nvPr>
        </p:nvSpPr>
        <p:spPr>
          <a:xfrm>
            <a:off x="20256501" y="12801601"/>
            <a:ext cx="2908299" cy="454026"/>
          </a:xfrm>
        </p:spPr>
        <p:txBody>
          <a:bodyPr/>
          <a:lstStyle>
            <a:lvl1pPr>
              <a:defRPr/>
            </a:lvl1pPr>
          </a:lstStyle>
          <a:p>
            <a:fld id="{6EDD5DAD-8DDC-49EA-84EC-A95E3FE9DF13}" type="slidenum">
              <a:rPr lang="pt-BR" altLang="pt-BR"/>
              <a:pPr/>
              <a:t>‹nº›</a:t>
            </a:fld>
            <a:endParaRPr lang="pt-BR" altLang="pt-BR"/>
          </a:p>
        </p:txBody>
      </p:sp>
    </p:spTree>
    <p:extLst>
      <p:ext uri="{BB962C8B-B14F-4D97-AF65-F5344CB8AC3E}">
        <p14:creationId xmlns:p14="http://schemas.microsoft.com/office/powerpoint/2010/main" val="2514838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E372E-6982-4C53-A74E-02345C4FA790}"/>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8DB83828-D71C-4B26-B6BE-1ACE3E45BB22}"/>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DB3BABB-2B51-4D27-BB0E-1F6A6FEEB88B}"/>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5EFD162-8544-43CB-A311-A19C767A7D14}"/>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37700438-BAEE-4E2C-8022-7C87F1BF7FF9}"/>
              </a:ext>
            </a:extLst>
          </p:cNvPr>
          <p:cNvSpPr>
            <a:spLocks noGrp="1"/>
          </p:cNvSpPr>
          <p:nvPr>
            <p:ph type="sldNum" sz="quarter" idx="12"/>
          </p:nvPr>
        </p:nvSpPr>
        <p:spPr/>
        <p:txBody>
          <a:bodyPr/>
          <a:lstStyle>
            <a:lvl1pPr>
              <a:defRPr/>
            </a:lvl1pPr>
          </a:lstStyle>
          <a:p>
            <a:fld id="{4352336A-9E51-4215-AA89-2922082110A6}" type="slidenum">
              <a:rPr lang="pt-BR" altLang="pt-BR"/>
              <a:pPr/>
              <a:t>‹nº›</a:t>
            </a:fld>
            <a:endParaRPr lang="pt-BR" altLang="pt-BR"/>
          </a:p>
        </p:txBody>
      </p:sp>
    </p:spTree>
    <p:extLst>
      <p:ext uri="{BB962C8B-B14F-4D97-AF65-F5344CB8AC3E}">
        <p14:creationId xmlns:p14="http://schemas.microsoft.com/office/powerpoint/2010/main" val="240260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56099-B862-4765-B686-6939457CA71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7E8955-1052-464D-9C4B-DA1DF2C8BA1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02147C7-BCBE-4294-87AF-64291BE23442}"/>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B176037-0730-40CD-A14F-C7721FD6C215}"/>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2F182117-F44C-4F89-A439-E06FFF299ED6}"/>
              </a:ext>
            </a:extLst>
          </p:cNvPr>
          <p:cNvSpPr>
            <a:spLocks noGrp="1"/>
          </p:cNvSpPr>
          <p:nvPr>
            <p:ph type="sldNum" sz="quarter" idx="12"/>
          </p:nvPr>
        </p:nvSpPr>
        <p:spPr/>
        <p:txBody>
          <a:bodyPr/>
          <a:lstStyle>
            <a:lvl1pPr>
              <a:defRPr/>
            </a:lvl1pPr>
          </a:lstStyle>
          <a:p>
            <a:fld id="{4978DECB-5916-4B15-AA6A-9036AD2279FE}" type="slidenum">
              <a:rPr lang="pt-BR" altLang="pt-BR"/>
              <a:pPr/>
              <a:t>‹nº›</a:t>
            </a:fld>
            <a:endParaRPr lang="pt-BR" altLang="pt-BR"/>
          </a:p>
        </p:txBody>
      </p:sp>
    </p:spTree>
    <p:extLst>
      <p:ext uri="{BB962C8B-B14F-4D97-AF65-F5344CB8AC3E}">
        <p14:creationId xmlns:p14="http://schemas.microsoft.com/office/powerpoint/2010/main" val="2820147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CE2D7-33DD-4B7A-A30F-AD611583BB86}"/>
              </a:ext>
            </a:extLst>
          </p:cNvPr>
          <p:cNvSpPr>
            <a:spLocks noGrp="1"/>
          </p:cNvSpPr>
          <p:nvPr>
            <p:ph type="title"/>
          </p:nvPr>
        </p:nvSpPr>
        <p:spPr>
          <a:xfrm>
            <a:off x="1663703" y="3419479"/>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0EB78115-BF51-4ECF-8927-F65FB252BBEF}"/>
              </a:ext>
            </a:extLst>
          </p:cNvPr>
          <p:cNvSpPr>
            <a:spLocks noGrp="1"/>
          </p:cNvSpPr>
          <p:nvPr>
            <p:ph type="body" idx="1"/>
          </p:nvPr>
        </p:nvSpPr>
        <p:spPr>
          <a:xfrm>
            <a:off x="1663703" y="9178929"/>
            <a:ext cx="21031200" cy="3000374"/>
          </a:xfrm>
        </p:spPr>
        <p:txBody>
          <a:bodyPr/>
          <a:lstStyle>
            <a:lvl1pPr marL="0" indent="0">
              <a:buNone/>
              <a:defRPr sz="4800"/>
            </a:lvl1pPr>
            <a:lvl2pPr marL="914400" indent="0">
              <a:buNone/>
              <a:defRPr sz="4000"/>
            </a:lvl2pPr>
            <a:lvl3pPr marL="1828800" indent="0">
              <a:buNone/>
              <a:defRPr sz="36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FE15216-F32C-451F-9EF1-34748985FCAB}"/>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F6A9060-8388-4AC5-9179-D0593DB53105}"/>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B4D54DF0-343C-4201-95A6-3AC1AB3D35C5}"/>
              </a:ext>
            </a:extLst>
          </p:cNvPr>
          <p:cNvSpPr>
            <a:spLocks noGrp="1"/>
          </p:cNvSpPr>
          <p:nvPr>
            <p:ph type="sldNum" sz="quarter" idx="12"/>
          </p:nvPr>
        </p:nvSpPr>
        <p:spPr/>
        <p:txBody>
          <a:bodyPr/>
          <a:lstStyle>
            <a:lvl1pPr>
              <a:defRPr/>
            </a:lvl1pPr>
          </a:lstStyle>
          <a:p>
            <a:fld id="{32495F38-D1C3-4C2C-9605-63092A4CF4DD}" type="slidenum">
              <a:rPr lang="pt-BR" altLang="pt-BR"/>
              <a:pPr/>
              <a:t>‹nº›</a:t>
            </a:fld>
            <a:endParaRPr lang="pt-BR" altLang="pt-BR"/>
          </a:p>
        </p:txBody>
      </p:sp>
    </p:spTree>
    <p:extLst>
      <p:ext uri="{BB962C8B-B14F-4D97-AF65-F5344CB8AC3E}">
        <p14:creationId xmlns:p14="http://schemas.microsoft.com/office/powerpoint/2010/main" val="571439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578AE-E7F6-4189-81B1-0CDDB05988F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BC484E-72F4-4E51-B579-4A20EAB505F1}"/>
              </a:ext>
            </a:extLst>
          </p:cNvPr>
          <p:cNvSpPr>
            <a:spLocks noGrp="1"/>
          </p:cNvSpPr>
          <p:nvPr>
            <p:ph sz="half" idx="1"/>
          </p:nvPr>
        </p:nvSpPr>
        <p:spPr>
          <a:xfrm>
            <a:off x="3357036" y="4133853"/>
            <a:ext cx="9300632" cy="834072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CEE0D54-BC2B-4AE5-B968-B6D5E6C7E0A4}"/>
              </a:ext>
            </a:extLst>
          </p:cNvPr>
          <p:cNvSpPr>
            <a:spLocks noGrp="1"/>
          </p:cNvSpPr>
          <p:nvPr>
            <p:ph sz="half" idx="2"/>
          </p:nvPr>
        </p:nvSpPr>
        <p:spPr>
          <a:xfrm>
            <a:off x="13064069" y="4133853"/>
            <a:ext cx="9304867" cy="834072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5887414-BB1A-4498-A78A-7A0090F318FF}"/>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E88072A5-C9E4-4FC3-8892-33FB84EF3E29}"/>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7" name="Espaço Reservado para Número de Slide 6">
            <a:extLst>
              <a:ext uri="{FF2B5EF4-FFF2-40B4-BE49-F238E27FC236}">
                <a16:creationId xmlns:a16="http://schemas.microsoft.com/office/drawing/2014/main" id="{9810891E-597B-4C68-9BB1-B580055233BC}"/>
              </a:ext>
            </a:extLst>
          </p:cNvPr>
          <p:cNvSpPr>
            <a:spLocks noGrp="1"/>
          </p:cNvSpPr>
          <p:nvPr>
            <p:ph type="sldNum" sz="quarter" idx="12"/>
          </p:nvPr>
        </p:nvSpPr>
        <p:spPr/>
        <p:txBody>
          <a:bodyPr/>
          <a:lstStyle>
            <a:lvl1pPr>
              <a:defRPr/>
            </a:lvl1pPr>
          </a:lstStyle>
          <a:p>
            <a:fld id="{4E84F954-8605-4C74-A089-3876D5FD00E2}" type="slidenum">
              <a:rPr lang="pt-BR" altLang="pt-BR"/>
              <a:pPr/>
              <a:t>‹nº›</a:t>
            </a:fld>
            <a:endParaRPr lang="pt-BR" altLang="pt-BR"/>
          </a:p>
        </p:txBody>
      </p:sp>
    </p:spTree>
    <p:extLst>
      <p:ext uri="{BB962C8B-B14F-4D97-AF65-F5344CB8AC3E}">
        <p14:creationId xmlns:p14="http://schemas.microsoft.com/office/powerpoint/2010/main" val="1954216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C7683-C764-4870-9653-8009B452F5DE}"/>
              </a:ext>
            </a:extLst>
          </p:cNvPr>
          <p:cNvSpPr>
            <a:spLocks noGrp="1"/>
          </p:cNvSpPr>
          <p:nvPr>
            <p:ph type="title"/>
          </p:nvPr>
        </p:nvSpPr>
        <p:spPr>
          <a:xfrm>
            <a:off x="1680635" y="730253"/>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6FA56A7-81C1-44A5-8F76-4E8BADDF8086}"/>
              </a:ext>
            </a:extLst>
          </p:cNvPr>
          <p:cNvSpPr>
            <a:spLocks noGrp="1"/>
          </p:cNvSpPr>
          <p:nvPr>
            <p:ph type="body" idx="1"/>
          </p:nvPr>
        </p:nvSpPr>
        <p:spPr>
          <a:xfrm>
            <a:off x="1680636" y="3362326"/>
            <a:ext cx="10316632"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BFE8528-8442-42BF-BC55-0A4E0BFE7F9F}"/>
              </a:ext>
            </a:extLst>
          </p:cNvPr>
          <p:cNvSpPr>
            <a:spLocks noGrp="1"/>
          </p:cNvSpPr>
          <p:nvPr>
            <p:ph sz="half" idx="2"/>
          </p:nvPr>
        </p:nvSpPr>
        <p:spPr>
          <a:xfrm>
            <a:off x="1680636" y="5010150"/>
            <a:ext cx="10316632"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3C71C66-4B99-44B0-8C0B-B3DEBA5751F1}"/>
              </a:ext>
            </a:extLst>
          </p:cNvPr>
          <p:cNvSpPr>
            <a:spLocks noGrp="1"/>
          </p:cNvSpPr>
          <p:nvPr>
            <p:ph type="body" sz="quarter" idx="3"/>
          </p:nvPr>
        </p:nvSpPr>
        <p:spPr>
          <a:xfrm>
            <a:off x="12344401" y="3362326"/>
            <a:ext cx="10367435"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B396C22-6BFC-4AF0-A8D1-F06B94FF41AC}"/>
              </a:ext>
            </a:extLst>
          </p:cNvPr>
          <p:cNvSpPr>
            <a:spLocks noGrp="1"/>
          </p:cNvSpPr>
          <p:nvPr>
            <p:ph sz="quarter" idx="4"/>
          </p:nvPr>
        </p:nvSpPr>
        <p:spPr>
          <a:xfrm>
            <a:off x="12344401" y="5010150"/>
            <a:ext cx="10367435"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B8A5484-EDB0-4D48-AD29-E0845576B90A}"/>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D00F5F29-C9A8-44E8-A721-36FC5F816ED0}"/>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9" name="Espaço Reservado para Número de Slide 8">
            <a:extLst>
              <a:ext uri="{FF2B5EF4-FFF2-40B4-BE49-F238E27FC236}">
                <a16:creationId xmlns:a16="http://schemas.microsoft.com/office/drawing/2014/main" id="{069D2B28-89D1-4A89-85B9-6C38EECDB66E}"/>
              </a:ext>
            </a:extLst>
          </p:cNvPr>
          <p:cNvSpPr>
            <a:spLocks noGrp="1"/>
          </p:cNvSpPr>
          <p:nvPr>
            <p:ph type="sldNum" sz="quarter" idx="12"/>
          </p:nvPr>
        </p:nvSpPr>
        <p:spPr/>
        <p:txBody>
          <a:bodyPr/>
          <a:lstStyle>
            <a:lvl1pPr>
              <a:defRPr/>
            </a:lvl1pPr>
          </a:lstStyle>
          <a:p>
            <a:fld id="{51469103-71C8-42EA-AE6D-CC450D23320E}" type="slidenum">
              <a:rPr lang="pt-BR" altLang="pt-BR"/>
              <a:pPr/>
              <a:t>‹nº›</a:t>
            </a:fld>
            <a:endParaRPr lang="pt-BR" altLang="pt-BR"/>
          </a:p>
        </p:txBody>
      </p:sp>
    </p:spTree>
    <p:extLst>
      <p:ext uri="{BB962C8B-B14F-4D97-AF65-F5344CB8AC3E}">
        <p14:creationId xmlns:p14="http://schemas.microsoft.com/office/powerpoint/2010/main" val="1458852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87608-485F-4849-AB84-438AEFAFC71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E5B9AD1-8A59-4243-B450-2B4BB3765C99}"/>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0E6B8651-537B-41D4-BDDE-5AD73971E5C1}"/>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5" name="Espaço Reservado para Número de Slide 4">
            <a:extLst>
              <a:ext uri="{FF2B5EF4-FFF2-40B4-BE49-F238E27FC236}">
                <a16:creationId xmlns:a16="http://schemas.microsoft.com/office/drawing/2014/main" id="{BD76580E-5DBA-4E39-A2FF-95865D502FA7}"/>
              </a:ext>
            </a:extLst>
          </p:cNvPr>
          <p:cNvSpPr>
            <a:spLocks noGrp="1"/>
          </p:cNvSpPr>
          <p:nvPr>
            <p:ph type="sldNum" sz="quarter" idx="12"/>
          </p:nvPr>
        </p:nvSpPr>
        <p:spPr/>
        <p:txBody>
          <a:bodyPr/>
          <a:lstStyle>
            <a:lvl1pPr>
              <a:defRPr/>
            </a:lvl1pPr>
          </a:lstStyle>
          <a:p>
            <a:fld id="{F225C482-FFD1-49FD-8F7C-B1861AE5DB8F}" type="slidenum">
              <a:rPr lang="pt-BR" altLang="pt-BR"/>
              <a:pPr/>
              <a:t>‹nº›</a:t>
            </a:fld>
            <a:endParaRPr lang="pt-BR" altLang="pt-BR"/>
          </a:p>
        </p:txBody>
      </p:sp>
    </p:spTree>
    <p:extLst>
      <p:ext uri="{BB962C8B-B14F-4D97-AF65-F5344CB8AC3E}">
        <p14:creationId xmlns:p14="http://schemas.microsoft.com/office/powerpoint/2010/main" val="342820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89CDC-6DC5-406F-8E2E-9EE676EA35AF}"/>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41771F29-4EDF-429D-9001-6836FDA037AA}"/>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180D7FD-FB8E-4FFF-BFE2-B96401CABB1A}"/>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D874D38-621E-45FD-AD41-540FBE3F0A9D}"/>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D63A7F65-DDCE-4A19-B07D-2BDA3BB84A2F}"/>
              </a:ext>
            </a:extLst>
          </p:cNvPr>
          <p:cNvSpPr>
            <a:spLocks noGrp="1"/>
          </p:cNvSpPr>
          <p:nvPr>
            <p:ph type="sldNum" sz="quarter" idx="12"/>
          </p:nvPr>
        </p:nvSpPr>
        <p:spPr/>
        <p:txBody>
          <a:bodyPr/>
          <a:lstStyle>
            <a:lvl1pPr>
              <a:defRPr/>
            </a:lvl1pPr>
          </a:lstStyle>
          <a:p>
            <a:fld id="{499B4645-2C45-4C69-94C3-93A2F33FC0EE}" type="slidenum">
              <a:rPr lang="pt-BR" altLang="pt-BR"/>
              <a:pPr/>
              <a:t>‹nº›</a:t>
            </a:fld>
            <a:endParaRPr lang="pt-BR" altLang="pt-BR"/>
          </a:p>
        </p:txBody>
      </p:sp>
    </p:spTree>
    <p:extLst>
      <p:ext uri="{BB962C8B-B14F-4D97-AF65-F5344CB8AC3E}">
        <p14:creationId xmlns:p14="http://schemas.microsoft.com/office/powerpoint/2010/main" val="2311124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0C1EB20-254A-4FD5-A708-C89004D69256}"/>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D381EB5E-A309-40A8-B3C6-8C8985F9DF0B}"/>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4" name="Espaço Reservado para Número de Slide 3">
            <a:extLst>
              <a:ext uri="{FF2B5EF4-FFF2-40B4-BE49-F238E27FC236}">
                <a16:creationId xmlns:a16="http://schemas.microsoft.com/office/drawing/2014/main" id="{E7FD9D8B-917F-4487-8F19-F1C184719F93}"/>
              </a:ext>
            </a:extLst>
          </p:cNvPr>
          <p:cNvSpPr>
            <a:spLocks noGrp="1"/>
          </p:cNvSpPr>
          <p:nvPr>
            <p:ph type="sldNum" sz="quarter" idx="12"/>
          </p:nvPr>
        </p:nvSpPr>
        <p:spPr/>
        <p:txBody>
          <a:bodyPr/>
          <a:lstStyle>
            <a:lvl1pPr>
              <a:defRPr/>
            </a:lvl1pPr>
          </a:lstStyle>
          <a:p>
            <a:fld id="{269D8F39-E382-4161-97B0-B8988A23BD4E}" type="slidenum">
              <a:rPr lang="pt-BR" altLang="pt-BR"/>
              <a:pPr/>
              <a:t>‹nº›</a:t>
            </a:fld>
            <a:endParaRPr lang="pt-BR" altLang="pt-BR"/>
          </a:p>
        </p:txBody>
      </p:sp>
    </p:spTree>
    <p:extLst>
      <p:ext uri="{BB962C8B-B14F-4D97-AF65-F5344CB8AC3E}">
        <p14:creationId xmlns:p14="http://schemas.microsoft.com/office/powerpoint/2010/main" val="230756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1F993-8419-4AB6-AB00-61FBAEC847DA}"/>
              </a:ext>
            </a:extLst>
          </p:cNvPr>
          <p:cNvSpPr>
            <a:spLocks noGrp="1"/>
          </p:cNvSpPr>
          <p:nvPr>
            <p:ph type="title"/>
          </p:nvPr>
        </p:nvSpPr>
        <p:spPr>
          <a:xfrm>
            <a:off x="1680638" y="914400"/>
            <a:ext cx="7865535"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9B889CC-9C96-4238-98A1-742C24FF0AA1}"/>
              </a:ext>
            </a:extLst>
          </p:cNvPr>
          <p:cNvSpPr>
            <a:spLocks noGrp="1"/>
          </p:cNvSpPr>
          <p:nvPr>
            <p:ph idx="1"/>
          </p:nvPr>
        </p:nvSpPr>
        <p:spPr>
          <a:xfrm>
            <a:off x="10367435" y="1974853"/>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05CE9A6-884C-4E64-83A5-A9433BB554AB}"/>
              </a:ext>
            </a:extLst>
          </p:cNvPr>
          <p:cNvSpPr>
            <a:spLocks noGrp="1"/>
          </p:cNvSpPr>
          <p:nvPr>
            <p:ph type="body" sz="half" idx="2"/>
          </p:nvPr>
        </p:nvSpPr>
        <p:spPr>
          <a:xfrm>
            <a:off x="1680638" y="4114800"/>
            <a:ext cx="7865535"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A66862F-345E-4675-B654-99F5703BDA86}"/>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AF1167A7-C8C1-4DE6-9B4A-35EE28AB314E}"/>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7" name="Espaço Reservado para Número de Slide 6">
            <a:extLst>
              <a:ext uri="{FF2B5EF4-FFF2-40B4-BE49-F238E27FC236}">
                <a16:creationId xmlns:a16="http://schemas.microsoft.com/office/drawing/2014/main" id="{CBC06DD2-BE7B-48C2-91E8-C791C7B699B8}"/>
              </a:ext>
            </a:extLst>
          </p:cNvPr>
          <p:cNvSpPr>
            <a:spLocks noGrp="1"/>
          </p:cNvSpPr>
          <p:nvPr>
            <p:ph type="sldNum" sz="quarter" idx="12"/>
          </p:nvPr>
        </p:nvSpPr>
        <p:spPr/>
        <p:txBody>
          <a:bodyPr/>
          <a:lstStyle>
            <a:lvl1pPr>
              <a:defRPr/>
            </a:lvl1pPr>
          </a:lstStyle>
          <a:p>
            <a:fld id="{0B743372-12CC-45F7-99CE-E4390600C779}" type="slidenum">
              <a:rPr lang="pt-BR" altLang="pt-BR"/>
              <a:pPr/>
              <a:t>‹nº›</a:t>
            </a:fld>
            <a:endParaRPr lang="pt-BR" altLang="pt-BR"/>
          </a:p>
        </p:txBody>
      </p:sp>
    </p:spTree>
    <p:extLst>
      <p:ext uri="{BB962C8B-B14F-4D97-AF65-F5344CB8AC3E}">
        <p14:creationId xmlns:p14="http://schemas.microsoft.com/office/powerpoint/2010/main" val="382313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601C2-3B19-4AB4-B3B0-FB248CFA4F6A}"/>
              </a:ext>
            </a:extLst>
          </p:cNvPr>
          <p:cNvSpPr>
            <a:spLocks noGrp="1"/>
          </p:cNvSpPr>
          <p:nvPr>
            <p:ph type="title"/>
          </p:nvPr>
        </p:nvSpPr>
        <p:spPr>
          <a:xfrm>
            <a:off x="1680638" y="914400"/>
            <a:ext cx="7865535"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86CA0B07-3ACD-47B8-9557-65C645154136}"/>
              </a:ext>
            </a:extLst>
          </p:cNvPr>
          <p:cNvSpPr>
            <a:spLocks noGrp="1"/>
          </p:cNvSpPr>
          <p:nvPr>
            <p:ph type="pic" idx="1"/>
          </p:nvPr>
        </p:nvSpPr>
        <p:spPr>
          <a:xfrm>
            <a:off x="10367435" y="1974853"/>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EC24D968-8018-4397-B0D2-ACE4DD37591A}"/>
              </a:ext>
            </a:extLst>
          </p:cNvPr>
          <p:cNvSpPr>
            <a:spLocks noGrp="1"/>
          </p:cNvSpPr>
          <p:nvPr>
            <p:ph type="body" sz="half" idx="2"/>
          </p:nvPr>
        </p:nvSpPr>
        <p:spPr>
          <a:xfrm>
            <a:off x="1680638" y="4114800"/>
            <a:ext cx="7865535"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D1A87CC-CB5F-4910-8738-C590FE0B284D}"/>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5E5C308B-37C3-47C9-936D-BE49F0F71CA7}"/>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7" name="Espaço Reservado para Número de Slide 6">
            <a:extLst>
              <a:ext uri="{FF2B5EF4-FFF2-40B4-BE49-F238E27FC236}">
                <a16:creationId xmlns:a16="http://schemas.microsoft.com/office/drawing/2014/main" id="{0C137C7F-0B15-4B9E-A337-340A50865A7B}"/>
              </a:ext>
            </a:extLst>
          </p:cNvPr>
          <p:cNvSpPr>
            <a:spLocks noGrp="1"/>
          </p:cNvSpPr>
          <p:nvPr>
            <p:ph type="sldNum" sz="quarter" idx="12"/>
          </p:nvPr>
        </p:nvSpPr>
        <p:spPr/>
        <p:txBody>
          <a:bodyPr/>
          <a:lstStyle>
            <a:lvl1pPr>
              <a:defRPr/>
            </a:lvl1pPr>
          </a:lstStyle>
          <a:p>
            <a:fld id="{C41A68BC-CE58-4F4E-A12A-35DC5BB64996}" type="slidenum">
              <a:rPr lang="pt-BR" altLang="pt-BR"/>
              <a:pPr/>
              <a:t>‹nº›</a:t>
            </a:fld>
            <a:endParaRPr lang="pt-BR" altLang="pt-BR"/>
          </a:p>
        </p:txBody>
      </p:sp>
    </p:spTree>
    <p:extLst>
      <p:ext uri="{BB962C8B-B14F-4D97-AF65-F5344CB8AC3E}">
        <p14:creationId xmlns:p14="http://schemas.microsoft.com/office/powerpoint/2010/main" val="3436672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2EE2C-AB11-4925-892A-44C1DC9282D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971AE12-7136-40A8-BB66-0CAA10A06C2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D6DA13-106F-4529-A379-374F2AF2A16E}"/>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565FBB3B-6593-4A57-BC5D-0D28E76711BF}"/>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4F6A071E-4671-4541-8606-067B9BCC7742}"/>
              </a:ext>
            </a:extLst>
          </p:cNvPr>
          <p:cNvSpPr>
            <a:spLocks noGrp="1"/>
          </p:cNvSpPr>
          <p:nvPr>
            <p:ph type="sldNum" sz="quarter" idx="12"/>
          </p:nvPr>
        </p:nvSpPr>
        <p:spPr/>
        <p:txBody>
          <a:bodyPr/>
          <a:lstStyle>
            <a:lvl1pPr>
              <a:defRPr/>
            </a:lvl1pPr>
          </a:lstStyle>
          <a:p>
            <a:fld id="{09D1589D-C5AA-4FDB-81F4-8BB6D786161B}" type="slidenum">
              <a:rPr lang="pt-BR" altLang="pt-BR"/>
              <a:pPr/>
              <a:t>‹nº›</a:t>
            </a:fld>
            <a:endParaRPr lang="pt-BR" altLang="pt-BR"/>
          </a:p>
        </p:txBody>
      </p:sp>
    </p:spTree>
    <p:extLst>
      <p:ext uri="{BB962C8B-B14F-4D97-AF65-F5344CB8AC3E}">
        <p14:creationId xmlns:p14="http://schemas.microsoft.com/office/powerpoint/2010/main" val="1699568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456FA97-0128-4623-9989-FF21A7051DD0}"/>
              </a:ext>
            </a:extLst>
          </p:cNvPr>
          <p:cNvSpPr>
            <a:spLocks noGrp="1"/>
          </p:cNvSpPr>
          <p:nvPr>
            <p:ph type="title" orient="vert"/>
          </p:nvPr>
        </p:nvSpPr>
        <p:spPr>
          <a:xfrm>
            <a:off x="17568335" y="285753"/>
            <a:ext cx="5376335" cy="1218882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38972D3-7B5A-4C32-A525-F44364C85CC3}"/>
              </a:ext>
            </a:extLst>
          </p:cNvPr>
          <p:cNvSpPr>
            <a:spLocks noGrp="1"/>
          </p:cNvSpPr>
          <p:nvPr>
            <p:ph type="body" orient="vert" idx="1"/>
          </p:nvPr>
        </p:nvSpPr>
        <p:spPr>
          <a:xfrm>
            <a:off x="1439335" y="285753"/>
            <a:ext cx="15722600" cy="1218882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AD2FB78-F4A5-4C97-8ED0-FAA9843467C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FB0DB771-974C-409B-88A7-F8CBA639DDD5}"/>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9E12BEFF-B6A7-4CC6-A84E-5CC687E5C46E}"/>
              </a:ext>
            </a:extLst>
          </p:cNvPr>
          <p:cNvSpPr>
            <a:spLocks noGrp="1"/>
          </p:cNvSpPr>
          <p:nvPr>
            <p:ph type="sldNum" sz="quarter" idx="12"/>
          </p:nvPr>
        </p:nvSpPr>
        <p:spPr/>
        <p:txBody>
          <a:bodyPr/>
          <a:lstStyle>
            <a:lvl1pPr>
              <a:defRPr/>
            </a:lvl1pPr>
          </a:lstStyle>
          <a:p>
            <a:fld id="{9D72480C-9079-45EA-97C6-809D3B0FF8AF}" type="slidenum">
              <a:rPr lang="pt-BR" altLang="pt-BR"/>
              <a:pPr/>
              <a:t>‹nº›</a:t>
            </a:fld>
            <a:endParaRPr lang="pt-BR" altLang="pt-BR"/>
          </a:p>
        </p:txBody>
      </p:sp>
    </p:spTree>
    <p:extLst>
      <p:ext uri="{BB962C8B-B14F-4D97-AF65-F5344CB8AC3E}">
        <p14:creationId xmlns:p14="http://schemas.microsoft.com/office/powerpoint/2010/main" val="2135420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A25A4-15EF-4EF6-9868-21D79354814B}"/>
              </a:ext>
            </a:extLst>
          </p:cNvPr>
          <p:cNvSpPr>
            <a:spLocks noGrp="1"/>
          </p:cNvSpPr>
          <p:nvPr>
            <p:ph type="title"/>
          </p:nvPr>
        </p:nvSpPr>
        <p:spPr>
          <a:xfrm>
            <a:off x="1439335" y="285750"/>
            <a:ext cx="21505335" cy="2133600"/>
          </a:xfrm>
        </p:spPr>
        <p:txBody>
          <a:bodyPr/>
          <a:lstStyle/>
          <a:p>
            <a:r>
              <a:rPr lang="pt-BR"/>
              <a:t>Clique para editar o título Mestre</a:t>
            </a:r>
          </a:p>
        </p:txBody>
      </p:sp>
      <p:sp>
        <p:nvSpPr>
          <p:cNvPr id="3" name="Espaço Reservado para Tabela 2">
            <a:extLst>
              <a:ext uri="{FF2B5EF4-FFF2-40B4-BE49-F238E27FC236}">
                <a16:creationId xmlns:a16="http://schemas.microsoft.com/office/drawing/2014/main" id="{24ED397B-408E-4990-A297-DA5F0F774701}"/>
              </a:ext>
            </a:extLst>
          </p:cNvPr>
          <p:cNvSpPr>
            <a:spLocks noGrp="1"/>
          </p:cNvSpPr>
          <p:nvPr>
            <p:ph type="tbl" idx="1"/>
          </p:nvPr>
        </p:nvSpPr>
        <p:spPr>
          <a:xfrm>
            <a:off x="3357037" y="4133853"/>
            <a:ext cx="19011899" cy="8340726"/>
          </a:xfrm>
        </p:spPr>
        <p:txBody>
          <a:bodyPr/>
          <a:lstStyle/>
          <a:p>
            <a:endParaRPr lang="pt-BR"/>
          </a:p>
        </p:txBody>
      </p:sp>
      <p:sp>
        <p:nvSpPr>
          <p:cNvPr id="4" name="Espaço Reservado para Data 3">
            <a:extLst>
              <a:ext uri="{FF2B5EF4-FFF2-40B4-BE49-F238E27FC236}">
                <a16:creationId xmlns:a16="http://schemas.microsoft.com/office/drawing/2014/main" id="{B94AA490-67D3-41E6-8D5C-4BD9BAD64645}"/>
              </a:ext>
            </a:extLst>
          </p:cNvPr>
          <p:cNvSpPr>
            <a:spLocks noGrp="1"/>
          </p:cNvSpPr>
          <p:nvPr>
            <p:ph type="dt" sz="half" idx="10"/>
          </p:nvPr>
        </p:nvSpPr>
        <p:spPr>
          <a:xfrm>
            <a:off x="1219200" y="12490450"/>
            <a:ext cx="5689600" cy="952500"/>
          </a:xfrm>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C09C2CA4-1BE7-4C88-86D1-BB68640F787E}"/>
              </a:ext>
            </a:extLst>
          </p:cNvPr>
          <p:cNvSpPr>
            <a:spLocks noGrp="1"/>
          </p:cNvSpPr>
          <p:nvPr>
            <p:ph type="ftr" sz="quarter" idx="11"/>
          </p:nvPr>
        </p:nvSpPr>
        <p:spPr>
          <a:xfrm>
            <a:off x="10655303" y="12795250"/>
            <a:ext cx="11904135" cy="431800"/>
          </a:xfrm>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C2E6DCAD-5F6F-4AF7-B04A-8FA3B1D236BD}"/>
              </a:ext>
            </a:extLst>
          </p:cNvPr>
          <p:cNvSpPr>
            <a:spLocks noGrp="1"/>
          </p:cNvSpPr>
          <p:nvPr>
            <p:ph type="sldNum" sz="quarter" idx="12"/>
          </p:nvPr>
        </p:nvSpPr>
        <p:spPr>
          <a:xfrm>
            <a:off x="20256503" y="12801603"/>
            <a:ext cx="2908299" cy="454026"/>
          </a:xfrm>
        </p:spPr>
        <p:txBody>
          <a:bodyPr/>
          <a:lstStyle>
            <a:lvl1pPr>
              <a:defRPr/>
            </a:lvl1pPr>
          </a:lstStyle>
          <a:p>
            <a:fld id="{AD8DBC1B-C4B3-408E-9B85-8E985A27913D}" type="slidenum">
              <a:rPr lang="pt-BR" altLang="pt-BR"/>
              <a:pPr/>
              <a:t>‹nº›</a:t>
            </a:fld>
            <a:endParaRPr lang="pt-BR" altLang="pt-BR"/>
          </a:p>
        </p:txBody>
      </p:sp>
    </p:spTree>
    <p:extLst>
      <p:ext uri="{BB962C8B-B14F-4D97-AF65-F5344CB8AC3E}">
        <p14:creationId xmlns:p14="http://schemas.microsoft.com/office/powerpoint/2010/main" val="3518785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endParaRPr lang="pt-BR" altLang="pt-BR"/>
          </a:p>
        </p:txBody>
      </p:sp>
      <p:sp>
        <p:nvSpPr>
          <p:cNvPr id="5" name="Footer Placeholder 4"/>
          <p:cNvSpPr>
            <a:spLocks noGrp="1"/>
          </p:cNvSpPr>
          <p:nvPr>
            <p:ph type="ftr" sz="quarter" idx="11"/>
          </p:nvPr>
        </p:nvSpPr>
        <p:spPr/>
        <p:txBody>
          <a:bodyPr/>
          <a:lstStyle/>
          <a:p>
            <a:r>
              <a:rPr lang="pt-BR" altLang="ja-JP"/>
              <a:t>Fipe - Fundação Instituto de Pesquisas Econômicas</a:t>
            </a:r>
          </a:p>
        </p:txBody>
      </p:sp>
      <p:sp>
        <p:nvSpPr>
          <p:cNvPr id="6" name="Slide Number Placeholder 5"/>
          <p:cNvSpPr>
            <a:spLocks noGrp="1"/>
          </p:cNvSpPr>
          <p:nvPr>
            <p:ph type="sldNum" sz="quarter" idx="12"/>
          </p:nvPr>
        </p:nvSpPr>
        <p:spPr/>
        <p:txBody>
          <a:bodyPr/>
          <a:lstStyle/>
          <a:p>
            <a:fld id="{499B4645-2C45-4C69-94C3-93A2F33FC0EE}" type="slidenum">
              <a:rPr lang="pt-BR" altLang="pt-BR" smtClean="0"/>
              <a:pPr/>
              <a:t>‹nº›</a:t>
            </a:fld>
            <a:endParaRPr lang="pt-BR" altLang="pt-BR"/>
          </a:p>
        </p:txBody>
      </p:sp>
    </p:spTree>
    <p:extLst>
      <p:ext uri="{BB962C8B-B14F-4D97-AF65-F5344CB8AC3E}">
        <p14:creationId xmlns:p14="http://schemas.microsoft.com/office/powerpoint/2010/main" val="3760059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ltLang="pt-BR"/>
          </a:p>
        </p:txBody>
      </p:sp>
      <p:sp>
        <p:nvSpPr>
          <p:cNvPr id="5" name="Footer Placeholder 4"/>
          <p:cNvSpPr>
            <a:spLocks noGrp="1"/>
          </p:cNvSpPr>
          <p:nvPr>
            <p:ph type="ftr" sz="quarter" idx="11"/>
          </p:nvPr>
        </p:nvSpPr>
        <p:spPr/>
        <p:txBody>
          <a:bodyPr/>
          <a:lstStyle/>
          <a:p>
            <a:r>
              <a:rPr lang="pt-BR" altLang="ja-JP"/>
              <a:t>Fipe - Fundação Instituto de Pesquisas Econômicas</a:t>
            </a:r>
          </a:p>
        </p:txBody>
      </p:sp>
      <p:sp>
        <p:nvSpPr>
          <p:cNvPr id="6" name="Slide Number Placeholder 5"/>
          <p:cNvSpPr>
            <a:spLocks noGrp="1"/>
          </p:cNvSpPr>
          <p:nvPr>
            <p:ph type="sldNum" sz="quarter" idx="12"/>
          </p:nvPr>
        </p:nvSpPr>
        <p:spPr/>
        <p:txBody>
          <a:bodyPr/>
          <a:lstStyle/>
          <a:p>
            <a:fld id="{448B40AD-9766-441D-A6B6-48E7461E83AC}" type="slidenum">
              <a:rPr lang="pt-BR" altLang="pt-BR" smtClean="0"/>
              <a:pPr/>
              <a:t>‹nº›</a:t>
            </a:fld>
            <a:endParaRPr lang="pt-BR" altLang="pt-BR"/>
          </a:p>
        </p:txBody>
      </p:sp>
    </p:spTree>
    <p:extLst>
      <p:ext uri="{BB962C8B-B14F-4D97-AF65-F5344CB8AC3E}">
        <p14:creationId xmlns:p14="http://schemas.microsoft.com/office/powerpoint/2010/main" val="2908541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endParaRPr lang="pt-BR" altLang="pt-BR"/>
          </a:p>
        </p:txBody>
      </p:sp>
      <p:sp>
        <p:nvSpPr>
          <p:cNvPr id="5" name="Footer Placeholder 4"/>
          <p:cNvSpPr>
            <a:spLocks noGrp="1"/>
          </p:cNvSpPr>
          <p:nvPr>
            <p:ph type="ftr" sz="quarter" idx="11"/>
          </p:nvPr>
        </p:nvSpPr>
        <p:spPr/>
        <p:txBody>
          <a:bodyPr/>
          <a:lstStyle/>
          <a:p>
            <a:r>
              <a:rPr lang="pt-BR" altLang="ja-JP"/>
              <a:t>Fipe - Fundação Instituto de Pesquisas Econômicas</a:t>
            </a:r>
          </a:p>
        </p:txBody>
      </p:sp>
      <p:sp>
        <p:nvSpPr>
          <p:cNvPr id="6" name="Slide Number Placeholder 5"/>
          <p:cNvSpPr>
            <a:spLocks noGrp="1"/>
          </p:cNvSpPr>
          <p:nvPr>
            <p:ph type="sldNum" sz="quarter" idx="12"/>
          </p:nvPr>
        </p:nvSpPr>
        <p:spPr/>
        <p:txBody>
          <a:bodyPr/>
          <a:lstStyle/>
          <a:p>
            <a:fld id="{B5BC1C25-66B2-4D2C-AADF-2BDF3099E28B}" type="slidenum">
              <a:rPr lang="pt-BR" altLang="pt-BR" smtClean="0"/>
              <a:pPr/>
              <a:t>‹nº›</a:t>
            </a:fld>
            <a:endParaRPr lang="pt-BR" altLang="pt-BR"/>
          </a:p>
        </p:txBody>
      </p:sp>
    </p:spTree>
    <p:extLst>
      <p:ext uri="{BB962C8B-B14F-4D97-AF65-F5344CB8AC3E}">
        <p14:creationId xmlns:p14="http://schemas.microsoft.com/office/powerpoint/2010/main" val="3436363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endParaRPr lang="pt-BR" altLang="pt-BR"/>
          </a:p>
        </p:txBody>
      </p:sp>
      <p:sp>
        <p:nvSpPr>
          <p:cNvPr id="6" name="Footer Placeholder 5"/>
          <p:cNvSpPr>
            <a:spLocks noGrp="1"/>
          </p:cNvSpPr>
          <p:nvPr>
            <p:ph type="ftr" sz="quarter" idx="11"/>
          </p:nvPr>
        </p:nvSpPr>
        <p:spPr/>
        <p:txBody>
          <a:bodyPr/>
          <a:lstStyle/>
          <a:p>
            <a:r>
              <a:rPr lang="pt-BR" altLang="ja-JP"/>
              <a:t>Fipe - Fundação Instituto de Pesquisas Econômicas</a:t>
            </a:r>
          </a:p>
        </p:txBody>
      </p:sp>
      <p:sp>
        <p:nvSpPr>
          <p:cNvPr id="7" name="Slide Number Placeholder 6"/>
          <p:cNvSpPr>
            <a:spLocks noGrp="1"/>
          </p:cNvSpPr>
          <p:nvPr>
            <p:ph type="sldNum" sz="quarter" idx="12"/>
          </p:nvPr>
        </p:nvSpPr>
        <p:spPr/>
        <p:txBody>
          <a:bodyPr/>
          <a:lstStyle/>
          <a:p>
            <a:fld id="{B3725F96-7242-45F3-94FC-0905D2BB9377}" type="slidenum">
              <a:rPr lang="pt-BR" altLang="pt-BR" smtClean="0"/>
              <a:pPr/>
              <a:t>‹nº›</a:t>
            </a:fld>
            <a:endParaRPr lang="pt-BR" altLang="pt-BR"/>
          </a:p>
        </p:txBody>
      </p:sp>
    </p:spTree>
    <p:extLst>
      <p:ext uri="{BB962C8B-B14F-4D97-AF65-F5344CB8AC3E}">
        <p14:creationId xmlns:p14="http://schemas.microsoft.com/office/powerpoint/2010/main" val="19276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8785C1-10BD-4BE6-87D1-EA4168EE2CE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29F73AF-EF70-4561-B5F0-50A86CFF076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F1A04D3-0B3D-482A-9751-E33E728B9937}"/>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7AA4EFB5-9C1B-4F96-82EF-452F66A9B7A7}"/>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5AD426DA-1597-40E5-91D3-5CAD6C4D46F1}"/>
              </a:ext>
            </a:extLst>
          </p:cNvPr>
          <p:cNvSpPr>
            <a:spLocks noGrp="1"/>
          </p:cNvSpPr>
          <p:nvPr>
            <p:ph type="sldNum" sz="quarter" idx="12"/>
          </p:nvPr>
        </p:nvSpPr>
        <p:spPr/>
        <p:txBody>
          <a:bodyPr/>
          <a:lstStyle>
            <a:lvl1pPr>
              <a:defRPr/>
            </a:lvl1pPr>
          </a:lstStyle>
          <a:p>
            <a:fld id="{448B40AD-9766-441D-A6B6-48E7461E83AC}" type="slidenum">
              <a:rPr lang="pt-BR" altLang="pt-BR"/>
              <a:pPr/>
              <a:t>‹nº›</a:t>
            </a:fld>
            <a:endParaRPr lang="pt-BR" altLang="pt-BR"/>
          </a:p>
        </p:txBody>
      </p:sp>
    </p:spTree>
    <p:extLst>
      <p:ext uri="{BB962C8B-B14F-4D97-AF65-F5344CB8AC3E}">
        <p14:creationId xmlns:p14="http://schemas.microsoft.com/office/powerpoint/2010/main" val="3425360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endParaRPr lang="pt-BR" altLang="pt-BR"/>
          </a:p>
        </p:txBody>
      </p:sp>
      <p:sp>
        <p:nvSpPr>
          <p:cNvPr id="8" name="Footer Placeholder 7"/>
          <p:cNvSpPr>
            <a:spLocks noGrp="1"/>
          </p:cNvSpPr>
          <p:nvPr>
            <p:ph type="ftr" sz="quarter" idx="11"/>
          </p:nvPr>
        </p:nvSpPr>
        <p:spPr/>
        <p:txBody>
          <a:bodyPr/>
          <a:lstStyle/>
          <a:p>
            <a:r>
              <a:rPr lang="pt-BR" altLang="ja-JP"/>
              <a:t>Fipe - Fundação Instituto de Pesquisas Econômicas</a:t>
            </a:r>
          </a:p>
        </p:txBody>
      </p:sp>
      <p:sp>
        <p:nvSpPr>
          <p:cNvPr id="9" name="Slide Number Placeholder 8"/>
          <p:cNvSpPr>
            <a:spLocks noGrp="1"/>
          </p:cNvSpPr>
          <p:nvPr>
            <p:ph type="sldNum" sz="quarter" idx="12"/>
          </p:nvPr>
        </p:nvSpPr>
        <p:spPr/>
        <p:txBody>
          <a:bodyPr/>
          <a:lstStyle/>
          <a:p>
            <a:fld id="{4BDD6CCE-9C9A-4B7B-B2D9-D0554FCBDDC7}" type="slidenum">
              <a:rPr lang="pt-BR" altLang="pt-BR" smtClean="0"/>
              <a:pPr/>
              <a:t>‹nº›</a:t>
            </a:fld>
            <a:endParaRPr lang="pt-BR" altLang="pt-BR"/>
          </a:p>
        </p:txBody>
      </p:sp>
    </p:spTree>
    <p:extLst>
      <p:ext uri="{BB962C8B-B14F-4D97-AF65-F5344CB8AC3E}">
        <p14:creationId xmlns:p14="http://schemas.microsoft.com/office/powerpoint/2010/main" val="1288142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endParaRPr lang="pt-BR" altLang="pt-BR"/>
          </a:p>
        </p:txBody>
      </p:sp>
      <p:sp>
        <p:nvSpPr>
          <p:cNvPr id="4" name="Footer Placeholder 3"/>
          <p:cNvSpPr>
            <a:spLocks noGrp="1"/>
          </p:cNvSpPr>
          <p:nvPr>
            <p:ph type="ftr" sz="quarter" idx="11"/>
          </p:nvPr>
        </p:nvSpPr>
        <p:spPr/>
        <p:txBody>
          <a:bodyPr/>
          <a:lstStyle/>
          <a:p>
            <a:r>
              <a:rPr lang="pt-BR" altLang="ja-JP"/>
              <a:t>Fipe - Fundação Instituto de Pesquisas Econômicas</a:t>
            </a:r>
          </a:p>
        </p:txBody>
      </p:sp>
      <p:sp>
        <p:nvSpPr>
          <p:cNvPr id="5" name="Slide Number Placeholder 4"/>
          <p:cNvSpPr>
            <a:spLocks noGrp="1"/>
          </p:cNvSpPr>
          <p:nvPr>
            <p:ph type="sldNum" sz="quarter" idx="12"/>
          </p:nvPr>
        </p:nvSpPr>
        <p:spPr/>
        <p:txBody>
          <a:bodyPr/>
          <a:lstStyle/>
          <a:p>
            <a:fld id="{7AFF2EB3-3985-4556-9EB1-38412C3F5744}" type="slidenum">
              <a:rPr lang="pt-BR" altLang="pt-BR" smtClean="0"/>
              <a:pPr/>
              <a:t>‹nº›</a:t>
            </a:fld>
            <a:endParaRPr lang="pt-BR" altLang="pt-BR"/>
          </a:p>
        </p:txBody>
      </p:sp>
    </p:spTree>
    <p:extLst>
      <p:ext uri="{BB962C8B-B14F-4D97-AF65-F5344CB8AC3E}">
        <p14:creationId xmlns:p14="http://schemas.microsoft.com/office/powerpoint/2010/main" val="3420339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altLang="pt-BR"/>
          </a:p>
        </p:txBody>
      </p:sp>
      <p:sp>
        <p:nvSpPr>
          <p:cNvPr id="3" name="Footer Placeholder 2"/>
          <p:cNvSpPr>
            <a:spLocks noGrp="1"/>
          </p:cNvSpPr>
          <p:nvPr>
            <p:ph type="ftr" sz="quarter" idx="11"/>
          </p:nvPr>
        </p:nvSpPr>
        <p:spPr/>
        <p:txBody>
          <a:bodyPr/>
          <a:lstStyle/>
          <a:p>
            <a:r>
              <a:rPr lang="pt-BR" altLang="ja-JP"/>
              <a:t>Fipe - Fundação Instituto de Pesquisas Econômicas</a:t>
            </a:r>
          </a:p>
        </p:txBody>
      </p:sp>
      <p:sp>
        <p:nvSpPr>
          <p:cNvPr id="4" name="Slide Number Placeholder 3"/>
          <p:cNvSpPr>
            <a:spLocks noGrp="1"/>
          </p:cNvSpPr>
          <p:nvPr>
            <p:ph type="sldNum" sz="quarter" idx="12"/>
          </p:nvPr>
        </p:nvSpPr>
        <p:spPr/>
        <p:txBody>
          <a:bodyPr/>
          <a:lstStyle/>
          <a:p>
            <a:fld id="{522E5241-961B-4D87-BF81-62A1666D505E}" type="slidenum">
              <a:rPr lang="pt-BR" altLang="pt-BR" smtClean="0"/>
              <a:pPr/>
              <a:t>‹nº›</a:t>
            </a:fld>
            <a:endParaRPr lang="pt-BR" altLang="pt-BR"/>
          </a:p>
        </p:txBody>
      </p:sp>
    </p:spTree>
    <p:extLst>
      <p:ext uri="{BB962C8B-B14F-4D97-AF65-F5344CB8AC3E}">
        <p14:creationId xmlns:p14="http://schemas.microsoft.com/office/powerpoint/2010/main" val="3313328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endParaRPr lang="pt-BR" altLang="pt-BR"/>
          </a:p>
        </p:txBody>
      </p:sp>
      <p:sp>
        <p:nvSpPr>
          <p:cNvPr id="6" name="Footer Placeholder 5"/>
          <p:cNvSpPr>
            <a:spLocks noGrp="1"/>
          </p:cNvSpPr>
          <p:nvPr>
            <p:ph type="ftr" sz="quarter" idx="11"/>
          </p:nvPr>
        </p:nvSpPr>
        <p:spPr/>
        <p:txBody>
          <a:bodyPr/>
          <a:lstStyle/>
          <a:p>
            <a:r>
              <a:rPr lang="pt-BR" altLang="ja-JP"/>
              <a:t>Fipe - Fundação Instituto de Pesquisas Econômicas</a:t>
            </a:r>
          </a:p>
        </p:txBody>
      </p:sp>
      <p:sp>
        <p:nvSpPr>
          <p:cNvPr id="7" name="Slide Number Placeholder 6"/>
          <p:cNvSpPr>
            <a:spLocks noGrp="1"/>
          </p:cNvSpPr>
          <p:nvPr>
            <p:ph type="sldNum" sz="quarter" idx="12"/>
          </p:nvPr>
        </p:nvSpPr>
        <p:spPr/>
        <p:txBody>
          <a:bodyPr/>
          <a:lstStyle/>
          <a:p>
            <a:fld id="{2BB68329-31B4-4E2C-B121-65C46D4BE5FC}" type="slidenum">
              <a:rPr lang="pt-BR" altLang="pt-BR" smtClean="0"/>
              <a:pPr/>
              <a:t>‹nº›</a:t>
            </a:fld>
            <a:endParaRPr lang="pt-BR" altLang="pt-BR"/>
          </a:p>
        </p:txBody>
      </p:sp>
    </p:spTree>
    <p:extLst>
      <p:ext uri="{BB962C8B-B14F-4D97-AF65-F5344CB8AC3E}">
        <p14:creationId xmlns:p14="http://schemas.microsoft.com/office/powerpoint/2010/main" val="3236472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endParaRPr lang="pt-BR" altLang="pt-BR"/>
          </a:p>
        </p:txBody>
      </p:sp>
      <p:sp>
        <p:nvSpPr>
          <p:cNvPr id="6" name="Footer Placeholder 5"/>
          <p:cNvSpPr>
            <a:spLocks noGrp="1"/>
          </p:cNvSpPr>
          <p:nvPr>
            <p:ph type="ftr" sz="quarter" idx="11"/>
          </p:nvPr>
        </p:nvSpPr>
        <p:spPr/>
        <p:txBody>
          <a:bodyPr/>
          <a:lstStyle/>
          <a:p>
            <a:r>
              <a:rPr lang="pt-BR" altLang="ja-JP"/>
              <a:t>Fipe - Fundação Instituto de Pesquisas Econômicas</a:t>
            </a:r>
          </a:p>
        </p:txBody>
      </p:sp>
      <p:sp>
        <p:nvSpPr>
          <p:cNvPr id="7" name="Slide Number Placeholder 6"/>
          <p:cNvSpPr>
            <a:spLocks noGrp="1"/>
          </p:cNvSpPr>
          <p:nvPr>
            <p:ph type="sldNum" sz="quarter" idx="12"/>
          </p:nvPr>
        </p:nvSpPr>
        <p:spPr/>
        <p:txBody>
          <a:bodyPr/>
          <a:lstStyle/>
          <a:p>
            <a:fld id="{99D7B0AB-3EB3-4C7E-AABE-ADFE214FD1C9}" type="slidenum">
              <a:rPr lang="pt-BR" altLang="pt-BR" smtClean="0"/>
              <a:pPr/>
              <a:t>‹nº›</a:t>
            </a:fld>
            <a:endParaRPr lang="pt-BR" altLang="pt-BR"/>
          </a:p>
        </p:txBody>
      </p:sp>
    </p:spTree>
    <p:extLst>
      <p:ext uri="{BB962C8B-B14F-4D97-AF65-F5344CB8AC3E}">
        <p14:creationId xmlns:p14="http://schemas.microsoft.com/office/powerpoint/2010/main" val="1314352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ltLang="pt-BR"/>
          </a:p>
        </p:txBody>
      </p:sp>
      <p:sp>
        <p:nvSpPr>
          <p:cNvPr id="5" name="Footer Placeholder 4"/>
          <p:cNvSpPr>
            <a:spLocks noGrp="1"/>
          </p:cNvSpPr>
          <p:nvPr>
            <p:ph type="ftr" sz="quarter" idx="11"/>
          </p:nvPr>
        </p:nvSpPr>
        <p:spPr/>
        <p:txBody>
          <a:bodyPr/>
          <a:lstStyle/>
          <a:p>
            <a:r>
              <a:rPr lang="pt-BR" altLang="ja-JP"/>
              <a:t>Fipe - Fundação Instituto de Pesquisas Econômicas</a:t>
            </a:r>
          </a:p>
        </p:txBody>
      </p:sp>
      <p:sp>
        <p:nvSpPr>
          <p:cNvPr id="6" name="Slide Number Placeholder 5"/>
          <p:cNvSpPr>
            <a:spLocks noGrp="1"/>
          </p:cNvSpPr>
          <p:nvPr>
            <p:ph type="sldNum" sz="quarter" idx="12"/>
          </p:nvPr>
        </p:nvSpPr>
        <p:spPr/>
        <p:txBody>
          <a:bodyPr/>
          <a:lstStyle/>
          <a:p>
            <a:fld id="{C770948E-60B1-4646-89C9-A330B2221E9C}" type="slidenum">
              <a:rPr lang="pt-BR" altLang="pt-BR" smtClean="0"/>
              <a:pPr/>
              <a:t>‹nº›</a:t>
            </a:fld>
            <a:endParaRPr lang="pt-BR" altLang="pt-BR"/>
          </a:p>
        </p:txBody>
      </p:sp>
    </p:spTree>
    <p:extLst>
      <p:ext uri="{BB962C8B-B14F-4D97-AF65-F5344CB8AC3E}">
        <p14:creationId xmlns:p14="http://schemas.microsoft.com/office/powerpoint/2010/main" val="3526876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ltLang="pt-BR"/>
          </a:p>
        </p:txBody>
      </p:sp>
      <p:sp>
        <p:nvSpPr>
          <p:cNvPr id="5" name="Footer Placeholder 4"/>
          <p:cNvSpPr>
            <a:spLocks noGrp="1"/>
          </p:cNvSpPr>
          <p:nvPr>
            <p:ph type="ftr" sz="quarter" idx="11"/>
          </p:nvPr>
        </p:nvSpPr>
        <p:spPr/>
        <p:txBody>
          <a:bodyPr/>
          <a:lstStyle/>
          <a:p>
            <a:r>
              <a:rPr lang="pt-BR" altLang="ja-JP"/>
              <a:t>Fipe - Fundação Instituto de Pesquisas Econômicas</a:t>
            </a:r>
          </a:p>
        </p:txBody>
      </p:sp>
      <p:sp>
        <p:nvSpPr>
          <p:cNvPr id="6" name="Slide Number Placeholder 5"/>
          <p:cNvSpPr>
            <a:spLocks noGrp="1"/>
          </p:cNvSpPr>
          <p:nvPr>
            <p:ph type="sldNum" sz="quarter" idx="12"/>
          </p:nvPr>
        </p:nvSpPr>
        <p:spPr/>
        <p:txBody>
          <a:bodyPr/>
          <a:lstStyle/>
          <a:p>
            <a:fld id="{BAC98EEA-F4D1-4227-811E-C54A14FA8DAE}" type="slidenum">
              <a:rPr lang="pt-BR" altLang="pt-BR" smtClean="0"/>
              <a:pPr/>
              <a:t>‹nº›</a:t>
            </a:fld>
            <a:endParaRPr lang="pt-BR" altLang="pt-BR"/>
          </a:p>
        </p:txBody>
      </p:sp>
    </p:spTree>
    <p:extLst>
      <p:ext uri="{BB962C8B-B14F-4D97-AF65-F5344CB8AC3E}">
        <p14:creationId xmlns:p14="http://schemas.microsoft.com/office/powerpoint/2010/main" val="2602151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30BECC64-32B3-4E3E-8A7B-87D7A5C01699}" type="datetimeFigureOut">
              <a:rPr lang="pt-BR" smtClean="0"/>
              <a:t>06/10/2022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2267591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0BECC64-32B3-4E3E-8A7B-87D7A5C01699}" type="datetimeFigureOut">
              <a:rPr lang="pt-BR" smtClean="0"/>
              <a:t>06/10/2022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2971176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30BECC64-32B3-4E3E-8A7B-87D7A5C01699}" type="datetimeFigureOut">
              <a:rPr lang="pt-BR" smtClean="0"/>
              <a:t>06/10/2022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366210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2EBF4-EF46-4DD7-87B0-CD4A05B7243E}"/>
              </a:ext>
            </a:extLst>
          </p:cNvPr>
          <p:cNvSpPr>
            <a:spLocks noGrp="1"/>
          </p:cNvSpPr>
          <p:nvPr>
            <p:ph type="title"/>
          </p:nvPr>
        </p:nvSpPr>
        <p:spPr>
          <a:xfrm>
            <a:off x="1663701"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F740717F-4A9C-4BD3-9D7D-0B3B7598E79A}"/>
              </a:ext>
            </a:extLst>
          </p:cNvPr>
          <p:cNvSpPr>
            <a:spLocks noGrp="1"/>
          </p:cNvSpPr>
          <p:nvPr>
            <p:ph type="body" idx="1"/>
          </p:nvPr>
        </p:nvSpPr>
        <p:spPr>
          <a:xfrm>
            <a:off x="1663701" y="9178927"/>
            <a:ext cx="21031200" cy="3000374"/>
          </a:xfrm>
        </p:spPr>
        <p:txBody>
          <a:bodyPr/>
          <a:lstStyle>
            <a:lvl1pPr marL="0" indent="0">
              <a:buNone/>
              <a:defRPr sz="4800"/>
            </a:lvl1pPr>
            <a:lvl2pPr marL="914400" indent="0">
              <a:buNone/>
              <a:defRPr sz="4000"/>
            </a:lvl2pPr>
            <a:lvl3pPr marL="1828800" indent="0">
              <a:buNone/>
              <a:defRPr sz="36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5E8D776-EA76-48B2-AEBF-7FCCFB42B5C7}"/>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754FE1F7-5092-45DA-B32F-6BE5CBB09896}"/>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6" name="Espaço Reservado para Número de Slide 5">
            <a:extLst>
              <a:ext uri="{FF2B5EF4-FFF2-40B4-BE49-F238E27FC236}">
                <a16:creationId xmlns:a16="http://schemas.microsoft.com/office/drawing/2014/main" id="{93FA583D-EDD5-45C2-854F-F70E75CEAC16}"/>
              </a:ext>
            </a:extLst>
          </p:cNvPr>
          <p:cNvSpPr>
            <a:spLocks noGrp="1"/>
          </p:cNvSpPr>
          <p:nvPr>
            <p:ph type="sldNum" sz="quarter" idx="12"/>
          </p:nvPr>
        </p:nvSpPr>
        <p:spPr/>
        <p:txBody>
          <a:bodyPr/>
          <a:lstStyle>
            <a:lvl1pPr>
              <a:defRPr/>
            </a:lvl1pPr>
          </a:lstStyle>
          <a:p>
            <a:fld id="{B5BC1C25-66B2-4D2C-AADF-2BDF3099E28B}" type="slidenum">
              <a:rPr lang="pt-BR" altLang="pt-BR"/>
              <a:pPr/>
              <a:t>‹nº›</a:t>
            </a:fld>
            <a:endParaRPr lang="pt-BR" altLang="pt-BR"/>
          </a:p>
        </p:txBody>
      </p:sp>
    </p:spTree>
    <p:extLst>
      <p:ext uri="{BB962C8B-B14F-4D97-AF65-F5344CB8AC3E}">
        <p14:creationId xmlns:p14="http://schemas.microsoft.com/office/powerpoint/2010/main" val="1209539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1676400" y="3651250"/>
            <a:ext cx="10363200" cy="870267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2344400" y="3651250"/>
            <a:ext cx="10363200" cy="870267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30BECC64-32B3-4E3E-8A7B-87D7A5C01699}" type="datetimeFigureOut">
              <a:rPr lang="pt-BR" smtClean="0"/>
              <a:t>06/10/2022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3081061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 texto mestre</a:t>
            </a:r>
          </a:p>
        </p:txBody>
      </p:sp>
      <p:sp>
        <p:nvSpPr>
          <p:cNvPr id="4" name="Espaço Reservado para Conteúdo 3"/>
          <p:cNvSpPr>
            <a:spLocks noGrp="1"/>
          </p:cNvSpPr>
          <p:nvPr>
            <p:ph sz="half" idx="2"/>
          </p:nvPr>
        </p:nvSpPr>
        <p:spPr>
          <a:xfrm>
            <a:off x="1679577" y="5010150"/>
            <a:ext cx="10315574" cy="736917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 texto mestre</a:t>
            </a:r>
          </a:p>
        </p:txBody>
      </p:sp>
      <p:sp>
        <p:nvSpPr>
          <p:cNvPr id="6" name="Espaço Reservado para Conteúdo 5"/>
          <p:cNvSpPr>
            <a:spLocks noGrp="1"/>
          </p:cNvSpPr>
          <p:nvPr>
            <p:ph sz="quarter" idx="4"/>
          </p:nvPr>
        </p:nvSpPr>
        <p:spPr>
          <a:xfrm>
            <a:off x="12344400" y="5010150"/>
            <a:ext cx="10366376" cy="736917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30BECC64-32B3-4E3E-8A7B-87D7A5C01699}" type="datetimeFigureOut">
              <a:rPr lang="pt-BR" smtClean="0"/>
              <a:t>06/10/2022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2467848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0BECC64-32B3-4E3E-8A7B-87D7A5C01699}" type="datetimeFigureOut">
              <a:rPr lang="pt-BR" smtClean="0"/>
              <a:t>06/10/2022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1830908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0BECC64-32B3-4E3E-8A7B-87D7A5C01699}" type="datetimeFigureOut">
              <a:rPr lang="pt-BR" smtClean="0"/>
              <a:t>06/10/2022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2942867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30BECC64-32B3-4E3E-8A7B-87D7A5C01699}" type="datetimeFigureOut">
              <a:rPr lang="pt-BR" smtClean="0"/>
              <a:t>06/10/2022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1779551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30BECC64-32B3-4E3E-8A7B-87D7A5C01699}" type="datetimeFigureOut">
              <a:rPr lang="pt-BR" smtClean="0"/>
              <a:t>06/10/2022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2117885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0BECC64-32B3-4E3E-8A7B-87D7A5C01699}" type="datetimeFigureOut">
              <a:rPr lang="pt-BR" smtClean="0"/>
              <a:t>06/10/2022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620275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1676400" y="730250"/>
            <a:ext cx="15468600" cy="11623676"/>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0BECC64-32B3-4E3E-8A7B-87D7A5C01699}" type="datetimeFigureOut">
              <a:rPr lang="pt-BR" smtClean="0"/>
              <a:t>06/10/2022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4C5520-845F-4F86-BEBD-D18E29E7B461}" type="slidenum">
              <a:rPr lang="pt-BR" smtClean="0"/>
              <a:t>‹nº›</a:t>
            </a:fld>
            <a:endParaRPr lang="pt-BR"/>
          </a:p>
        </p:txBody>
      </p:sp>
    </p:spTree>
    <p:extLst>
      <p:ext uri="{BB962C8B-B14F-4D97-AF65-F5344CB8AC3E}">
        <p14:creationId xmlns:p14="http://schemas.microsoft.com/office/powerpoint/2010/main" val="1214625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E372E-6982-4C53-A74E-02345C4FA790}"/>
              </a:ext>
            </a:extLst>
          </p:cNvPr>
          <p:cNvSpPr>
            <a:spLocks noGrp="1"/>
          </p:cNvSpPr>
          <p:nvPr>
            <p:ph type="ctrTitle"/>
          </p:nvPr>
        </p:nvSpPr>
        <p:spPr>
          <a:xfrm>
            <a:off x="3048000" y="2244726"/>
            <a:ext cx="18288000" cy="4775200"/>
          </a:xfrm>
        </p:spPr>
        <p:txBody>
          <a:bodyPr anchor="b"/>
          <a:lstStyle>
            <a:lvl1pPr algn="ctr">
              <a:defRPr sz="9000"/>
            </a:lvl1pPr>
          </a:lstStyle>
          <a:p>
            <a:r>
              <a:rPr lang="pt-BR"/>
              <a:t>Clique para editar o título Mestre</a:t>
            </a:r>
          </a:p>
        </p:txBody>
      </p:sp>
      <p:sp>
        <p:nvSpPr>
          <p:cNvPr id="3" name="Subtítulo 2">
            <a:extLst>
              <a:ext uri="{FF2B5EF4-FFF2-40B4-BE49-F238E27FC236}">
                <a16:creationId xmlns:a16="http://schemas.microsoft.com/office/drawing/2014/main" id="{8DB83828-D71C-4B26-B6BE-1ACE3E45BB22}"/>
              </a:ext>
            </a:extLst>
          </p:cNvPr>
          <p:cNvSpPr>
            <a:spLocks noGrp="1"/>
          </p:cNvSpPr>
          <p:nvPr>
            <p:ph type="subTitle" idx="1"/>
          </p:nvPr>
        </p:nvSpPr>
        <p:spPr>
          <a:xfrm>
            <a:off x="3048000" y="7204076"/>
            <a:ext cx="18288000" cy="331152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DB3BABB-2B51-4D27-BB0E-1F6A6FEEB88B}"/>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5" name="Espaço Reservado para Rodapé 4">
            <a:extLst>
              <a:ext uri="{FF2B5EF4-FFF2-40B4-BE49-F238E27FC236}">
                <a16:creationId xmlns:a16="http://schemas.microsoft.com/office/drawing/2014/main" id="{D5EFD162-8544-43CB-A311-A19C767A7D14}"/>
              </a:ext>
            </a:extLst>
          </p:cNvPr>
          <p:cNvSpPr>
            <a:spLocks noGrp="1"/>
          </p:cNvSpPr>
          <p:nvPr>
            <p:ph type="ftr" sz="quarter" idx="11"/>
          </p:nvPr>
        </p:nvSpPr>
        <p:spPr/>
        <p:txBody>
          <a:bodyPr/>
          <a:lstStyle>
            <a:lvl1pPr>
              <a:defRPr/>
            </a:lvl1pPr>
          </a:lstStyle>
          <a:p>
            <a:endParaRPr lang="pt-BR"/>
          </a:p>
        </p:txBody>
      </p:sp>
      <p:sp>
        <p:nvSpPr>
          <p:cNvPr id="6" name="Espaço Reservado para Número de Slide 5">
            <a:extLst>
              <a:ext uri="{FF2B5EF4-FFF2-40B4-BE49-F238E27FC236}">
                <a16:creationId xmlns:a16="http://schemas.microsoft.com/office/drawing/2014/main" id="{37700438-BAEE-4E2C-8022-7C87F1BF7FF9}"/>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3219532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56099-B862-4765-B686-6939457CA71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7E8955-1052-464D-9C4B-DA1DF2C8BA1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02147C7-BCBE-4294-87AF-64291BE23442}"/>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5" name="Espaço Reservado para Rodapé 4">
            <a:extLst>
              <a:ext uri="{FF2B5EF4-FFF2-40B4-BE49-F238E27FC236}">
                <a16:creationId xmlns:a16="http://schemas.microsoft.com/office/drawing/2014/main" id="{8B176037-0730-40CD-A14F-C7721FD6C215}"/>
              </a:ext>
            </a:extLst>
          </p:cNvPr>
          <p:cNvSpPr>
            <a:spLocks noGrp="1"/>
          </p:cNvSpPr>
          <p:nvPr>
            <p:ph type="ftr" sz="quarter" idx="11"/>
          </p:nvPr>
        </p:nvSpPr>
        <p:spPr/>
        <p:txBody>
          <a:bodyPr/>
          <a:lstStyle>
            <a:lvl1pPr>
              <a:defRPr/>
            </a:lvl1pPr>
          </a:lstStyle>
          <a:p>
            <a:endParaRPr lang="pt-BR"/>
          </a:p>
        </p:txBody>
      </p:sp>
      <p:sp>
        <p:nvSpPr>
          <p:cNvPr id="6" name="Espaço Reservado para Número de Slide 5">
            <a:extLst>
              <a:ext uri="{FF2B5EF4-FFF2-40B4-BE49-F238E27FC236}">
                <a16:creationId xmlns:a16="http://schemas.microsoft.com/office/drawing/2014/main" id="{2F182117-F44C-4F89-A439-E06FFF299ED6}"/>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318460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C3C40-D949-4D35-845D-3463667C62F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5AAD72B-5D6B-43B7-A731-EF1CFA09E7C7}"/>
              </a:ext>
            </a:extLst>
          </p:cNvPr>
          <p:cNvSpPr>
            <a:spLocks noGrp="1"/>
          </p:cNvSpPr>
          <p:nvPr>
            <p:ph sz="half" idx="1"/>
          </p:nvPr>
        </p:nvSpPr>
        <p:spPr>
          <a:xfrm>
            <a:off x="3357036" y="4133851"/>
            <a:ext cx="9300632" cy="834072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04762A6-5F78-4CE5-A645-5D079B226DD5}"/>
              </a:ext>
            </a:extLst>
          </p:cNvPr>
          <p:cNvSpPr>
            <a:spLocks noGrp="1"/>
          </p:cNvSpPr>
          <p:nvPr>
            <p:ph sz="half" idx="2"/>
          </p:nvPr>
        </p:nvSpPr>
        <p:spPr>
          <a:xfrm>
            <a:off x="13064069" y="4133851"/>
            <a:ext cx="9304867" cy="834072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50DF1FD-2DD6-4E96-A986-C43C1C7C5E8C}"/>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40D9227B-F5CE-4669-971A-CAD1529E320C}"/>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7" name="Espaço Reservado para Número de Slide 6">
            <a:extLst>
              <a:ext uri="{FF2B5EF4-FFF2-40B4-BE49-F238E27FC236}">
                <a16:creationId xmlns:a16="http://schemas.microsoft.com/office/drawing/2014/main" id="{AF21C9DB-5E90-4A7F-9BDD-AD15786A55CC}"/>
              </a:ext>
            </a:extLst>
          </p:cNvPr>
          <p:cNvSpPr>
            <a:spLocks noGrp="1"/>
          </p:cNvSpPr>
          <p:nvPr>
            <p:ph type="sldNum" sz="quarter" idx="12"/>
          </p:nvPr>
        </p:nvSpPr>
        <p:spPr/>
        <p:txBody>
          <a:bodyPr/>
          <a:lstStyle>
            <a:lvl1pPr>
              <a:defRPr/>
            </a:lvl1pPr>
          </a:lstStyle>
          <a:p>
            <a:fld id="{B3725F96-7242-45F3-94FC-0905D2BB9377}" type="slidenum">
              <a:rPr lang="pt-BR" altLang="pt-BR"/>
              <a:pPr/>
              <a:t>‹nº›</a:t>
            </a:fld>
            <a:endParaRPr lang="pt-BR" altLang="pt-BR"/>
          </a:p>
        </p:txBody>
      </p:sp>
    </p:spTree>
    <p:extLst>
      <p:ext uri="{BB962C8B-B14F-4D97-AF65-F5344CB8AC3E}">
        <p14:creationId xmlns:p14="http://schemas.microsoft.com/office/powerpoint/2010/main" val="1091380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CE2D7-33DD-4B7A-A30F-AD611583BB86}"/>
              </a:ext>
            </a:extLst>
          </p:cNvPr>
          <p:cNvSpPr>
            <a:spLocks noGrp="1"/>
          </p:cNvSpPr>
          <p:nvPr>
            <p:ph type="title"/>
          </p:nvPr>
        </p:nvSpPr>
        <p:spPr>
          <a:xfrm>
            <a:off x="1663702" y="3419483"/>
            <a:ext cx="21031200" cy="5705474"/>
          </a:xfrm>
        </p:spPr>
        <p:txBody>
          <a:bodyPr anchor="b"/>
          <a:lstStyle>
            <a:lvl1pPr>
              <a:defRPr sz="9000"/>
            </a:lvl1pPr>
          </a:lstStyle>
          <a:p>
            <a:r>
              <a:rPr lang="pt-BR"/>
              <a:t>Clique para editar o título Mestre</a:t>
            </a:r>
          </a:p>
        </p:txBody>
      </p:sp>
      <p:sp>
        <p:nvSpPr>
          <p:cNvPr id="3" name="Espaço Reservado para Texto 2">
            <a:extLst>
              <a:ext uri="{FF2B5EF4-FFF2-40B4-BE49-F238E27FC236}">
                <a16:creationId xmlns:a16="http://schemas.microsoft.com/office/drawing/2014/main" id="{0EB78115-BF51-4ECF-8927-F65FB252BBEF}"/>
              </a:ext>
            </a:extLst>
          </p:cNvPr>
          <p:cNvSpPr>
            <a:spLocks noGrp="1"/>
          </p:cNvSpPr>
          <p:nvPr>
            <p:ph type="body" idx="1"/>
          </p:nvPr>
        </p:nvSpPr>
        <p:spPr>
          <a:xfrm>
            <a:off x="1663702" y="9178933"/>
            <a:ext cx="21031200" cy="3000374"/>
          </a:xfrm>
        </p:spPr>
        <p:txBody>
          <a:bodyPr/>
          <a:lstStyle>
            <a:lvl1pPr marL="0" indent="0">
              <a:buNone/>
              <a:defRPr sz="3600"/>
            </a:lvl1pPr>
            <a:lvl2pPr marL="685800" indent="0">
              <a:buNone/>
              <a:defRPr sz="3000"/>
            </a:lvl2pPr>
            <a:lvl3pPr marL="1371600" indent="0">
              <a:buNone/>
              <a:defRPr sz="27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FE15216-F32C-451F-9EF1-34748985FCAB}"/>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5" name="Espaço Reservado para Rodapé 4">
            <a:extLst>
              <a:ext uri="{FF2B5EF4-FFF2-40B4-BE49-F238E27FC236}">
                <a16:creationId xmlns:a16="http://schemas.microsoft.com/office/drawing/2014/main" id="{EF6A9060-8388-4AC5-9179-D0593DB53105}"/>
              </a:ext>
            </a:extLst>
          </p:cNvPr>
          <p:cNvSpPr>
            <a:spLocks noGrp="1"/>
          </p:cNvSpPr>
          <p:nvPr>
            <p:ph type="ftr" sz="quarter" idx="11"/>
          </p:nvPr>
        </p:nvSpPr>
        <p:spPr/>
        <p:txBody>
          <a:bodyPr/>
          <a:lstStyle>
            <a:lvl1pPr>
              <a:defRPr/>
            </a:lvl1pPr>
          </a:lstStyle>
          <a:p>
            <a:endParaRPr lang="pt-BR"/>
          </a:p>
        </p:txBody>
      </p:sp>
      <p:sp>
        <p:nvSpPr>
          <p:cNvPr id="6" name="Espaço Reservado para Número de Slide 5">
            <a:extLst>
              <a:ext uri="{FF2B5EF4-FFF2-40B4-BE49-F238E27FC236}">
                <a16:creationId xmlns:a16="http://schemas.microsoft.com/office/drawing/2014/main" id="{B4D54DF0-343C-4201-95A6-3AC1AB3D35C5}"/>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2279923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578AE-E7F6-4189-81B1-0CDDB05988F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BC484E-72F4-4E51-B579-4A20EAB505F1}"/>
              </a:ext>
            </a:extLst>
          </p:cNvPr>
          <p:cNvSpPr>
            <a:spLocks noGrp="1"/>
          </p:cNvSpPr>
          <p:nvPr>
            <p:ph sz="half" idx="1"/>
          </p:nvPr>
        </p:nvSpPr>
        <p:spPr>
          <a:xfrm>
            <a:off x="3357038" y="4133857"/>
            <a:ext cx="9300632" cy="834072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CEE0D54-BC2B-4AE5-B968-B6D5E6C7E0A4}"/>
              </a:ext>
            </a:extLst>
          </p:cNvPr>
          <p:cNvSpPr>
            <a:spLocks noGrp="1"/>
          </p:cNvSpPr>
          <p:nvPr>
            <p:ph sz="half" idx="2"/>
          </p:nvPr>
        </p:nvSpPr>
        <p:spPr>
          <a:xfrm>
            <a:off x="13064073" y="4133857"/>
            <a:ext cx="9304866" cy="834072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5887414-BB1A-4498-A78A-7A0090F318FF}"/>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6" name="Espaço Reservado para Rodapé 5">
            <a:extLst>
              <a:ext uri="{FF2B5EF4-FFF2-40B4-BE49-F238E27FC236}">
                <a16:creationId xmlns:a16="http://schemas.microsoft.com/office/drawing/2014/main" id="{E88072A5-C9E4-4FC3-8892-33FB84EF3E29}"/>
              </a:ext>
            </a:extLst>
          </p:cNvPr>
          <p:cNvSpPr>
            <a:spLocks noGrp="1"/>
          </p:cNvSpPr>
          <p:nvPr>
            <p:ph type="ftr" sz="quarter" idx="11"/>
          </p:nvPr>
        </p:nvSpPr>
        <p:spPr/>
        <p:txBody>
          <a:bodyPr/>
          <a:lstStyle>
            <a:lvl1pPr>
              <a:defRPr/>
            </a:lvl1pPr>
          </a:lstStyle>
          <a:p>
            <a:endParaRPr lang="pt-BR"/>
          </a:p>
        </p:txBody>
      </p:sp>
      <p:sp>
        <p:nvSpPr>
          <p:cNvPr id="7" name="Espaço Reservado para Número de Slide 6">
            <a:extLst>
              <a:ext uri="{FF2B5EF4-FFF2-40B4-BE49-F238E27FC236}">
                <a16:creationId xmlns:a16="http://schemas.microsoft.com/office/drawing/2014/main" id="{9810891E-597B-4C68-9BB1-B580055233BC}"/>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6137808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C7683-C764-4870-9653-8009B452F5DE}"/>
              </a:ext>
            </a:extLst>
          </p:cNvPr>
          <p:cNvSpPr>
            <a:spLocks noGrp="1"/>
          </p:cNvSpPr>
          <p:nvPr>
            <p:ph type="title"/>
          </p:nvPr>
        </p:nvSpPr>
        <p:spPr>
          <a:xfrm>
            <a:off x="1680634" y="730257"/>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6FA56A7-81C1-44A5-8F76-4E8BADDF8086}"/>
              </a:ext>
            </a:extLst>
          </p:cNvPr>
          <p:cNvSpPr>
            <a:spLocks noGrp="1"/>
          </p:cNvSpPr>
          <p:nvPr>
            <p:ph type="body" idx="1"/>
          </p:nvPr>
        </p:nvSpPr>
        <p:spPr>
          <a:xfrm>
            <a:off x="1680638" y="3362326"/>
            <a:ext cx="10316632"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BFE8528-8442-42BF-BC55-0A4E0BFE7F9F}"/>
              </a:ext>
            </a:extLst>
          </p:cNvPr>
          <p:cNvSpPr>
            <a:spLocks noGrp="1"/>
          </p:cNvSpPr>
          <p:nvPr>
            <p:ph sz="half" idx="2"/>
          </p:nvPr>
        </p:nvSpPr>
        <p:spPr>
          <a:xfrm>
            <a:off x="1680638" y="5010150"/>
            <a:ext cx="10316632"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3C71C66-4B99-44B0-8C0B-B3DEBA5751F1}"/>
              </a:ext>
            </a:extLst>
          </p:cNvPr>
          <p:cNvSpPr>
            <a:spLocks noGrp="1"/>
          </p:cNvSpPr>
          <p:nvPr>
            <p:ph type="body" sz="quarter" idx="3"/>
          </p:nvPr>
        </p:nvSpPr>
        <p:spPr>
          <a:xfrm>
            <a:off x="12344401" y="3362326"/>
            <a:ext cx="10367434"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B396C22-6BFC-4AF0-A8D1-F06B94FF41AC}"/>
              </a:ext>
            </a:extLst>
          </p:cNvPr>
          <p:cNvSpPr>
            <a:spLocks noGrp="1"/>
          </p:cNvSpPr>
          <p:nvPr>
            <p:ph sz="quarter" idx="4"/>
          </p:nvPr>
        </p:nvSpPr>
        <p:spPr>
          <a:xfrm>
            <a:off x="12344401" y="5010150"/>
            <a:ext cx="1036743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B8A5484-EDB0-4D48-AD29-E0845576B90A}"/>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8" name="Espaço Reservado para Rodapé 7">
            <a:extLst>
              <a:ext uri="{FF2B5EF4-FFF2-40B4-BE49-F238E27FC236}">
                <a16:creationId xmlns:a16="http://schemas.microsoft.com/office/drawing/2014/main" id="{D00F5F29-C9A8-44E8-A721-36FC5F816ED0}"/>
              </a:ext>
            </a:extLst>
          </p:cNvPr>
          <p:cNvSpPr>
            <a:spLocks noGrp="1"/>
          </p:cNvSpPr>
          <p:nvPr>
            <p:ph type="ftr" sz="quarter" idx="11"/>
          </p:nvPr>
        </p:nvSpPr>
        <p:spPr/>
        <p:txBody>
          <a:bodyPr/>
          <a:lstStyle>
            <a:lvl1pPr>
              <a:defRPr/>
            </a:lvl1pPr>
          </a:lstStyle>
          <a:p>
            <a:endParaRPr lang="pt-BR"/>
          </a:p>
        </p:txBody>
      </p:sp>
      <p:sp>
        <p:nvSpPr>
          <p:cNvPr id="9" name="Espaço Reservado para Número de Slide 8">
            <a:extLst>
              <a:ext uri="{FF2B5EF4-FFF2-40B4-BE49-F238E27FC236}">
                <a16:creationId xmlns:a16="http://schemas.microsoft.com/office/drawing/2014/main" id="{069D2B28-89D1-4A89-85B9-6C38EECDB66E}"/>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3261938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87608-485F-4849-AB84-438AEFAFC71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E5B9AD1-8A59-4243-B450-2B4BB3765C99}"/>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4" name="Espaço Reservado para Rodapé 3">
            <a:extLst>
              <a:ext uri="{FF2B5EF4-FFF2-40B4-BE49-F238E27FC236}">
                <a16:creationId xmlns:a16="http://schemas.microsoft.com/office/drawing/2014/main" id="{0E6B8651-537B-41D4-BDDE-5AD73971E5C1}"/>
              </a:ext>
            </a:extLst>
          </p:cNvPr>
          <p:cNvSpPr>
            <a:spLocks noGrp="1"/>
          </p:cNvSpPr>
          <p:nvPr>
            <p:ph type="ftr" sz="quarter" idx="11"/>
          </p:nvPr>
        </p:nvSpPr>
        <p:spPr/>
        <p:txBody>
          <a:bodyPr/>
          <a:lstStyle>
            <a:lvl1pPr>
              <a:defRPr/>
            </a:lvl1pPr>
          </a:lstStyle>
          <a:p>
            <a:endParaRPr lang="pt-BR"/>
          </a:p>
        </p:txBody>
      </p:sp>
      <p:sp>
        <p:nvSpPr>
          <p:cNvPr id="5" name="Espaço Reservado para Número de Slide 4">
            <a:extLst>
              <a:ext uri="{FF2B5EF4-FFF2-40B4-BE49-F238E27FC236}">
                <a16:creationId xmlns:a16="http://schemas.microsoft.com/office/drawing/2014/main" id="{BD76580E-5DBA-4E39-A2FF-95865D502FA7}"/>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4294541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0C1EB20-254A-4FD5-A708-C89004D69256}"/>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3" name="Espaço Reservado para Rodapé 2">
            <a:extLst>
              <a:ext uri="{FF2B5EF4-FFF2-40B4-BE49-F238E27FC236}">
                <a16:creationId xmlns:a16="http://schemas.microsoft.com/office/drawing/2014/main" id="{D381EB5E-A309-40A8-B3C6-8C8985F9DF0B}"/>
              </a:ext>
            </a:extLst>
          </p:cNvPr>
          <p:cNvSpPr>
            <a:spLocks noGrp="1"/>
          </p:cNvSpPr>
          <p:nvPr>
            <p:ph type="ftr" sz="quarter" idx="11"/>
          </p:nvPr>
        </p:nvSpPr>
        <p:spPr/>
        <p:txBody>
          <a:bodyPr/>
          <a:lstStyle>
            <a:lvl1pPr>
              <a:defRPr/>
            </a:lvl1pPr>
          </a:lstStyle>
          <a:p>
            <a:endParaRPr lang="pt-BR"/>
          </a:p>
        </p:txBody>
      </p:sp>
      <p:sp>
        <p:nvSpPr>
          <p:cNvPr id="4" name="Espaço Reservado para Número de Slide 3">
            <a:extLst>
              <a:ext uri="{FF2B5EF4-FFF2-40B4-BE49-F238E27FC236}">
                <a16:creationId xmlns:a16="http://schemas.microsoft.com/office/drawing/2014/main" id="{E7FD9D8B-917F-4487-8F19-F1C184719F93}"/>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37222210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1F993-8419-4AB6-AB00-61FBAEC847DA}"/>
              </a:ext>
            </a:extLst>
          </p:cNvPr>
          <p:cNvSpPr>
            <a:spLocks noGrp="1"/>
          </p:cNvSpPr>
          <p:nvPr>
            <p:ph type="title"/>
          </p:nvPr>
        </p:nvSpPr>
        <p:spPr>
          <a:xfrm>
            <a:off x="1680639" y="914400"/>
            <a:ext cx="7865534" cy="3200400"/>
          </a:xfrm>
        </p:spPr>
        <p:txBody>
          <a:bodyPr anchor="b"/>
          <a:lstStyle>
            <a:lvl1pPr>
              <a:defRPr sz="48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9B889CC-9C96-4238-98A1-742C24FF0AA1}"/>
              </a:ext>
            </a:extLst>
          </p:cNvPr>
          <p:cNvSpPr>
            <a:spLocks noGrp="1"/>
          </p:cNvSpPr>
          <p:nvPr>
            <p:ph idx="1"/>
          </p:nvPr>
        </p:nvSpPr>
        <p:spPr>
          <a:xfrm>
            <a:off x="10367434" y="1974857"/>
            <a:ext cx="12344400" cy="974725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05CE9A6-884C-4E64-83A5-A9433BB554AB}"/>
              </a:ext>
            </a:extLst>
          </p:cNvPr>
          <p:cNvSpPr>
            <a:spLocks noGrp="1"/>
          </p:cNvSpPr>
          <p:nvPr>
            <p:ph type="body" sz="half" idx="2"/>
          </p:nvPr>
        </p:nvSpPr>
        <p:spPr>
          <a:xfrm>
            <a:off x="1680639" y="4114800"/>
            <a:ext cx="7865534"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A66862F-345E-4675-B654-99F5703BDA86}"/>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6" name="Espaço Reservado para Rodapé 5">
            <a:extLst>
              <a:ext uri="{FF2B5EF4-FFF2-40B4-BE49-F238E27FC236}">
                <a16:creationId xmlns:a16="http://schemas.microsoft.com/office/drawing/2014/main" id="{AF1167A7-C8C1-4DE6-9B4A-35EE28AB314E}"/>
              </a:ext>
            </a:extLst>
          </p:cNvPr>
          <p:cNvSpPr>
            <a:spLocks noGrp="1"/>
          </p:cNvSpPr>
          <p:nvPr>
            <p:ph type="ftr" sz="quarter" idx="11"/>
          </p:nvPr>
        </p:nvSpPr>
        <p:spPr/>
        <p:txBody>
          <a:bodyPr/>
          <a:lstStyle>
            <a:lvl1pPr>
              <a:defRPr/>
            </a:lvl1pPr>
          </a:lstStyle>
          <a:p>
            <a:endParaRPr lang="pt-BR"/>
          </a:p>
        </p:txBody>
      </p:sp>
      <p:sp>
        <p:nvSpPr>
          <p:cNvPr id="7" name="Espaço Reservado para Número de Slide 6">
            <a:extLst>
              <a:ext uri="{FF2B5EF4-FFF2-40B4-BE49-F238E27FC236}">
                <a16:creationId xmlns:a16="http://schemas.microsoft.com/office/drawing/2014/main" id="{CBC06DD2-BE7B-48C2-91E8-C791C7B699B8}"/>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2607052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601C2-3B19-4AB4-B3B0-FB248CFA4F6A}"/>
              </a:ext>
            </a:extLst>
          </p:cNvPr>
          <p:cNvSpPr>
            <a:spLocks noGrp="1"/>
          </p:cNvSpPr>
          <p:nvPr>
            <p:ph type="title"/>
          </p:nvPr>
        </p:nvSpPr>
        <p:spPr>
          <a:xfrm>
            <a:off x="1680639" y="914400"/>
            <a:ext cx="7865534" cy="3200400"/>
          </a:xfrm>
        </p:spPr>
        <p:txBody>
          <a:bodyPr anchor="b"/>
          <a:lstStyle>
            <a:lvl1pPr>
              <a:defRPr sz="4800"/>
            </a:lvl1pPr>
          </a:lstStyle>
          <a:p>
            <a:r>
              <a:rPr lang="pt-BR"/>
              <a:t>Clique para editar o título Mestre</a:t>
            </a:r>
          </a:p>
        </p:txBody>
      </p:sp>
      <p:sp>
        <p:nvSpPr>
          <p:cNvPr id="3" name="Espaço Reservado para Imagem 2">
            <a:extLst>
              <a:ext uri="{FF2B5EF4-FFF2-40B4-BE49-F238E27FC236}">
                <a16:creationId xmlns:a16="http://schemas.microsoft.com/office/drawing/2014/main" id="{86CA0B07-3ACD-47B8-9557-65C645154136}"/>
              </a:ext>
            </a:extLst>
          </p:cNvPr>
          <p:cNvSpPr>
            <a:spLocks noGrp="1"/>
          </p:cNvSpPr>
          <p:nvPr>
            <p:ph type="pic" idx="1"/>
          </p:nvPr>
        </p:nvSpPr>
        <p:spPr>
          <a:xfrm>
            <a:off x="10367434" y="1974857"/>
            <a:ext cx="12344400" cy="974725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pt-BR"/>
          </a:p>
        </p:txBody>
      </p:sp>
      <p:sp>
        <p:nvSpPr>
          <p:cNvPr id="4" name="Espaço Reservado para Texto 3">
            <a:extLst>
              <a:ext uri="{FF2B5EF4-FFF2-40B4-BE49-F238E27FC236}">
                <a16:creationId xmlns:a16="http://schemas.microsoft.com/office/drawing/2014/main" id="{EC24D968-8018-4397-B0D2-ACE4DD37591A}"/>
              </a:ext>
            </a:extLst>
          </p:cNvPr>
          <p:cNvSpPr>
            <a:spLocks noGrp="1"/>
          </p:cNvSpPr>
          <p:nvPr>
            <p:ph type="body" sz="half" idx="2"/>
          </p:nvPr>
        </p:nvSpPr>
        <p:spPr>
          <a:xfrm>
            <a:off x="1680639" y="4114800"/>
            <a:ext cx="7865534"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D1A87CC-CB5F-4910-8738-C590FE0B284D}"/>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6" name="Espaço Reservado para Rodapé 5">
            <a:extLst>
              <a:ext uri="{FF2B5EF4-FFF2-40B4-BE49-F238E27FC236}">
                <a16:creationId xmlns:a16="http://schemas.microsoft.com/office/drawing/2014/main" id="{5E5C308B-37C3-47C9-936D-BE49F0F71CA7}"/>
              </a:ext>
            </a:extLst>
          </p:cNvPr>
          <p:cNvSpPr>
            <a:spLocks noGrp="1"/>
          </p:cNvSpPr>
          <p:nvPr>
            <p:ph type="ftr" sz="quarter" idx="11"/>
          </p:nvPr>
        </p:nvSpPr>
        <p:spPr/>
        <p:txBody>
          <a:bodyPr/>
          <a:lstStyle>
            <a:lvl1pPr>
              <a:defRPr/>
            </a:lvl1pPr>
          </a:lstStyle>
          <a:p>
            <a:endParaRPr lang="pt-BR"/>
          </a:p>
        </p:txBody>
      </p:sp>
      <p:sp>
        <p:nvSpPr>
          <p:cNvPr id="7" name="Espaço Reservado para Número de Slide 6">
            <a:extLst>
              <a:ext uri="{FF2B5EF4-FFF2-40B4-BE49-F238E27FC236}">
                <a16:creationId xmlns:a16="http://schemas.microsoft.com/office/drawing/2014/main" id="{0C137C7F-0B15-4B9E-A337-340A50865A7B}"/>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3703413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2EE2C-AB11-4925-892A-44C1DC9282D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971AE12-7136-40A8-BB66-0CAA10A06C2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D6DA13-106F-4529-A379-374F2AF2A16E}"/>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5" name="Espaço Reservado para Rodapé 4">
            <a:extLst>
              <a:ext uri="{FF2B5EF4-FFF2-40B4-BE49-F238E27FC236}">
                <a16:creationId xmlns:a16="http://schemas.microsoft.com/office/drawing/2014/main" id="{565FBB3B-6593-4A57-BC5D-0D28E76711BF}"/>
              </a:ext>
            </a:extLst>
          </p:cNvPr>
          <p:cNvSpPr>
            <a:spLocks noGrp="1"/>
          </p:cNvSpPr>
          <p:nvPr>
            <p:ph type="ftr" sz="quarter" idx="11"/>
          </p:nvPr>
        </p:nvSpPr>
        <p:spPr/>
        <p:txBody>
          <a:bodyPr/>
          <a:lstStyle>
            <a:lvl1pPr>
              <a:defRPr/>
            </a:lvl1pPr>
          </a:lstStyle>
          <a:p>
            <a:endParaRPr lang="pt-BR"/>
          </a:p>
        </p:txBody>
      </p:sp>
      <p:sp>
        <p:nvSpPr>
          <p:cNvPr id="6" name="Espaço Reservado para Número de Slide 5">
            <a:extLst>
              <a:ext uri="{FF2B5EF4-FFF2-40B4-BE49-F238E27FC236}">
                <a16:creationId xmlns:a16="http://schemas.microsoft.com/office/drawing/2014/main" id="{4F6A071E-4671-4541-8606-067B9BCC7742}"/>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12753391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456FA97-0128-4623-9989-FF21A7051DD0}"/>
              </a:ext>
            </a:extLst>
          </p:cNvPr>
          <p:cNvSpPr>
            <a:spLocks noGrp="1"/>
          </p:cNvSpPr>
          <p:nvPr>
            <p:ph type="title" orient="vert"/>
          </p:nvPr>
        </p:nvSpPr>
        <p:spPr>
          <a:xfrm>
            <a:off x="17568339" y="285757"/>
            <a:ext cx="5376334" cy="1218882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38972D3-7B5A-4C32-A525-F44364C85CC3}"/>
              </a:ext>
            </a:extLst>
          </p:cNvPr>
          <p:cNvSpPr>
            <a:spLocks noGrp="1"/>
          </p:cNvSpPr>
          <p:nvPr>
            <p:ph type="body" orient="vert" idx="1"/>
          </p:nvPr>
        </p:nvSpPr>
        <p:spPr>
          <a:xfrm>
            <a:off x="1439334" y="285757"/>
            <a:ext cx="15722600" cy="1218882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AD2FB78-F4A5-4C97-8ED0-FAA9843467CC}"/>
              </a:ext>
            </a:extLst>
          </p:cNvPr>
          <p:cNvSpPr>
            <a:spLocks noGrp="1"/>
          </p:cNvSpPr>
          <p:nvPr>
            <p:ph type="dt" sz="half" idx="10"/>
          </p:nvPr>
        </p:nvSpPr>
        <p:spPr/>
        <p:txBody>
          <a:bodyPr/>
          <a:lstStyle>
            <a:lvl1pPr>
              <a:defRPr/>
            </a:lvl1pPr>
          </a:lstStyle>
          <a:p>
            <a:fld id="{2976688D-24B5-40BE-90DD-604A00DDA816}" type="datetimeFigureOut">
              <a:rPr lang="pt-BR" smtClean="0"/>
              <a:t>06/10/2022</a:t>
            </a:fld>
            <a:endParaRPr lang="pt-BR"/>
          </a:p>
        </p:txBody>
      </p:sp>
      <p:sp>
        <p:nvSpPr>
          <p:cNvPr id="5" name="Espaço Reservado para Rodapé 4">
            <a:extLst>
              <a:ext uri="{FF2B5EF4-FFF2-40B4-BE49-F238E27FC236}">
                <a16:creationId xmlns:a16="http://schemas.microsoft.com/office/drawing/2014/main" id="{FB0DB771-974C-409B-88A7-F8CBA639DDD5}"/>
              </a:ext>
            </a:extLst>
          </p:cNvPr>
          <p:cNvSpPr>
            <a:spLocks noGrp="1"/>
          </p:cNvSpPr>
          <p:nvPr>
            <p:ph type="ftr" sz="quarter" idx="11"/>
          </p:nvPr>
        </p:nvSpPr>
        <p:spPr/>
        <p:txBody>
          <a:bodyPr/>
          <a:lstStyle>
            <a:lvl1pPr>
              <a:defRPr/>
            </a:lvl1pPr>
          </a:lstStyle>
          <a:p>
            <a:endParaRPr lang="pt-BR"/>
          </a:p>
        </p:txBody>
      </p:sp>
      <p:sp>
        <p:nvSpPr>
          <p:cNvPr id="6" name="Espaço Reservado para Número de Slide 5">
            <a:extLst>
              <a:ext uri="{FF2B5EF4-FFF2-40B4-BE49-F238E27FC236}">
                <a16:creationId xmlns:a16="http://schemas.microsoft.com/office/drawing/2014/main" id="{9E12BEFF-B6A7-4CC6-A84E-5CC687E5C46E}"/>
              </a:ext>
            </a:extLst>
          </p:cNvPr>
          <p:cNvSpPr>
            <a:spLocks noGrp="1"/>
          </p:cNvSpPr>
          <p:nvPr>
            <p:ph type="sldNum" sz="quarter" idx="12"/>
          </p:nvPr>
        </p:nvSpPr>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224603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A25A4-15EF-4EF6-9868-21D79354814B}"/>
              </a:ext>
            </a:extLst>
          </p:cNvPr>
          <p:cNvSpPr>
            <a:spLocks noGrp="1"/>
          </p:cNvSpPr>
          <p:nvPr>
            <p:ph type="title"/>
          </p:nvPr>
        </p:nvSpPr>
        <p:spPr>
          <a:xfrm>
            <a:off x="1439337" y="285750"/>
            <a:ext cx="21505334" cy="2133600"/>
          </a:xfrm>
        </p:spPr>
        <p:txBody>
          <a:bodyPr/>
          <a:lstStyle/>
          <a:p>
            <a:r>
              <a:rPr lang="pt-BR"/>
              <a:t>Clique para editar o título Mestre</a:t>
            </a:r>
          </a:p>
        </p:txBody>
      </p:sp>
      <p:sp>
        <p:nvSpPr>
          <p:cNvPr id="3" name="Espaço Reservado para Tabela 2">
            <a:extLst>
              <a:ext uri="{FF2B5EF4-FFF2-40B4-BE49-F238E27FC236}">
                <a16:creationId xmlns:a16="http://schemas.microsoft.com/office/drawing/2014/main" id="{24ED397B-408E-4990-A297-DA5F0F774701}"/>
              </a:ext>
            </a:extLst>
          </p:cNvPr>
          <p:cNvSpPr>
            <a:spLocks noGrp="1"/>
          </p:cNvSpPr>
          <p:nvPr>
            <p:ph type="tbl" idx="1"/>
          </p:nvPr>
        </p:nvSpPr>
        <p:spPr>
          <a:xfrm>
            <a:off x="3357039" y="4133857"/>
            <a:ext cx="19011898" cy="8340726"/>
          </a:xfrm>
        </p:spPr>
        <p:txBody>
          <a:bodyPr/>
          <a:lstStyle/>
          <a:p>
            <a:endParaRPr lang="pt-BR"/>
          </a:p>
        </p:txBody>
      </p:sp>
      <p:sp>
        <p:nvSpPr>
          <p:cNvPr id="4" name="Espaço Reservado para Data 3">
            <a:extLst>
              <a:ext uri="{FF2B5EF4-FFF2-40B4-BE49-F238E27FC236}">
                <a16:creationId xmlns:a16="http://schemas.microsoft.com/office/drawing/2014/main" id="{B94AA490-67D3-41E6-8D5C-4BD9BAD64645}"/>
              </a:ext>
            </a:extLst>
          </p:cNvPr>
          <p:cNvSpPr>
            <a:spLocks noGrp="1"/>
          </p:cNvSpPr>
          <p:nvPr>
            <p:ph type="dt" sz="half" idx="10"/>
          </p:nvPr>
        </p:nvSpPr>
        <p:spPr>
          <a:xfrm>
            <a:off x="1219200" y="12490450"/>
            <a:ext cx="5689600" cy="952500"/>
          </a:xfrm>
        </p:spPr>
        <p:txBody>
          <a:bodyPr/>
          <a:lstStyle>
            <a:lvl1pPr>
              <a:defRPr/>
            </a:lvl1pPr>
          </a:lstStyle>
          <a:p>
            <a:fld id="{2976688D-24B5-40BE-90DD-604A00DDA816}" type="datetimeFigureOut">
              <a:rPr lang="pt-BR" smtClean="0"/>
              <a:t>06/10/2022</a:t>
            </a:fld>
            <a:endParaRPr lang="pt-BR"/>
          </a:p>
        </p:txBody>
      </p:sp>
      <p:sp>
        <p:nvSpPr>
          <p:cNvPr id="5" name="Espaço Reservado para Rodapé 4">
            <a:extLst>
              <a:ext uri="{FF2B5EF4-FFF2-40B4-BE49-F238E27FC236}">
                <a16:creationId xmlns:a16="http://schemas.microsoft.com/office/drawing/2014/main" id="{C09C2CA4-1BE7-4C88-86D1-BB68640F787E}"/>
              </a:ext>
            </a:extLst>
          </p:cNvPr>
          <p:cNvSpPr>
            <a:spLocks noGrp="1"/>
          </p:cNvSpPr>
          <p:nvPr>
            <p:ph type="ftr" sz="quarter" idx="11"/>
          </p:nvPr>
        </p:nvSpPr>
        <p:spPr>
          <a:xfrm>
            <a:off x="10655305" y="12795250"/>
            <a:ext cx="11904134" cy="431800"/>
          </a:xfrm>
        </p:spPr>
        <p:txBody>
          <a:bodyPr/>
          <a:lstStyle>
            <a:lvl1pPr>
              <a:defRPr/>
            </a:lvl1pPr>
          </a:lstStyle>
          <a:p>
            <a:endParaRPr lang="pt-BR"/>
          </a:p>
        </p:txBody>
      </p:sp>
      <p:sp>
        <p:nvSpPr>
          <p:cNvPr id="6" name="Espaço Reservado para Número de Slide 5">
            <a:extLst>
              <a:ext uri="{FF2B5EF4-FFF2-40B4-BE49-F238E27FC236}">
                <a16:creationId xmlns:a16="http://schemas.microsoft.com/office/drawing/2014/main" id="{C2E6DCAD-5F6F-4AF7-B04A-8FA3B1D236BD}"/>
              </a:ext>
            </a:extLst>
          </p:cNvPr>
          <p:cNvSpPr>
            <a:spLocks noGrp="1"/>
          </p:cNvSpPr>
          <p:nvPr>
            <p:ph type="sldNum" sz="quarter" idx="12"/>
          </p:nvPr>
        </p:nvSpPr>
        <p:spPr>
          <a:xfrm>
            <a:off x="20256505" y="12801607"/>
            <a:ext cx="2908298" cy="454026"/>
          </a:xfrm>
        </p:spPr>
        <p:txBody>
          <a:bodyPr/>
          <a:lstStyle>
            <a:lvl1pPr>
              <a:defRPr/>
            </a:lvl1pPr>
          </a:lstStyle>
          <a:p>
            <a:fld id="{355EF9A5-6C32-4654-87BD-50D72410ED1E}" type="slidenum">
              <a:rPr lang="pt-BR" smtClean="0"/>
              <a:t>‹nº›</a:t>
            </a:fld>
            <a:endParaRPr lang="pt-BR"/>
          </a:p>
        </p:txBody>
      </p:sp>
    </p:spTree>
    <p:extLst>
      <p:ext uri="{BB962C8B-B14F-4D97-AF65-F5344CB8AC3E}">
        <p14:creationId xmlns:p14="http://schemas.microsoft.com/office/powerpoint/2010/main" val="289954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CFB03-B32A-4E47-87A3-5BCBF6E36A09}"/>
              </a:ext>
            </a:extLst>
          </p:cNvPr>
          <p:cNvSpPr>
            <a:spLocks noGrp="1"/>
          </p:cNvSpPr>
          <p:nvPr>
            <p:ph type="title"/>
          </p:nvPr>
        </p:nvSpPr>
        <p:spPr>
          <a:xfrm>
            <a:off x="1680635"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4BF8E71-D6A1-475D-8F55-B1BC2BC2FC94}"/>
              </a:ext>
            </a:extLst>
          </p:cNvPr>
          <p:cNvSpPr>
            <a:spLocks noGrp="1"/>
          </p:cNvSpPr>
          <p:nvPr>
            <p:ph type="body" idx="1"/>
          </p:nvPr>
        </p:nvSpPr>
        <p:spPr>
          <a:xfrm>
            <a:off x="1680636" y="3362326"/>
            <a:ext cx="10316632"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FD5C517-61A4-4B10-9448-53C52E1DE025}"/>
              </a:ext>
            </a:extLst>
          </p:cNvPr>
          <p:cNvSpPr>
            <a:spLocks noGrp="1"/>
          </p:cNvSpPr>
          <p:nvPr>
            <p:ph sz="half" idx="2"/>
          </p:nvPr>
        </p:nvSpPr>
        <p:spPr>
          <a:xfrm>
            <a:off x="1680636" y="5010150"/>
            <a:ext cx="10316632"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7BE5104-A9C3-4921-B82C-D49CB00271EC}"/>
              </a:ext>
            </a:extLst>
          </p:cNvPr>
          <p:cNvSpPr>
            <a:spLocks noGrp="1"/>
          </p:cNvSpPr>
          <p:nvPr>
            <p:ph type="body" sz="quarter" idx="3"/>
          </p:nvPr>
        </p:nvSpPr>
        <p:spPr>
          <a:xfrm>
            <a:off x="12344401" y="3362326"/>
            <a:ext cx="10367435"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16C09C2-2DD1-44F6-9561-5CF441746069}"/>
              </a:ext>
            </a:extLst>
          </p:cNvPr>
          <p:cNvSpPr>
            <a:spLocks noGrp="1"/>
          </p:cNvSpPr>
          <p:nvPr>
            <p:ph sz="quarter" idx="4"/>
          </p:nvPr>
        </p:nvSpPr>
        <p:spPr>
          <a:xfrm>
            <a:off x="12344401" y="5010150"/>
            <a:ext cx="10367435"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BD3445F-CA31-4D76-ABC7-26BD74B280E9}"/>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825AC563-250E-4FE1-9F9A-9961EDB6A199}"/>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9" name="Espaço Reservado para Número de Slide 8">
            <a:extLst>
              <a:ext uri="{FF2B5EF4-FFF2-40B4-BE49-F238E27FC236}">
                <a16:creationId xmlns:a16="http://schemas.microsoft.com/office/drawing/2014/main" id="{B9206F49-6DBC-46CB-ACEF-2B999C291353}"/>
              </a:ext>
            </a:extLst>
          </p:cNvPr>
          <p:cNvSpPr>
            <a:spLocks noGrp="1"/>
          </p:cNvSpPr>
          <p:nvPr>
            <p:ph type="sldNum" sz="quarter" idx="12"/>
          </p:nvPr>
        </p:nvSpPr>
        <p:spPr/>
        <p:txBody>
          <a:bodyPr/>
          <a:lstStyle>
            <a:lvl1pPr>
              <a:defRPr/>
            </a:lvl1pPr>
          </a:lstStyle>
          <a:p>
            <a:fld id="{4BDD6CCE-9C9A-4B7B-B2D9-D0554FCBDDC7}" type="slidenum">
              <a:rPr lang="pt-BR" altLang="pt-BR"/>
              <a:pPr/>
              <a:t>‹nº›</a:t>
            </a:fld>
            <a:endParaRPr lang="pt-BR" altLang="pt-BR"/>
          </a:p>
        </p:txBody>
      </p:sp>
    </p:spTree>
    <p:extLst>
      <p:ext uri="{BB962C8B-B14F-4D97-AF65-F5344CB8AC3E}">
        <p14:creationId xmlns:p14="http://schemas.microsoft.com/office/powerpoint/2010/main" val="5186173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1" name="PlaceHolder 1"/>
          <p:cNvSpPr>
            <a:spLocks noGrp="1"/>
          </p:cNvSpPr>
          <p:nvPr>
            <p:ph type="title"/>
          </p:nvPr>
        </p:nvSpPr>
        <p:spPr>
          <a:xfrm>
            <a:off x="1676160" y="730080"/>
            <a:ext cx="21030480" cy="2650320"/>
          </a:xfrm>
          <a:prstGeom prst="rect">
            <a:avLst/>
          </a:prstGeom>
        </p:spPr>
        <p:txBody>
          <a:bodyPr lIns="0" tIns="0" rIns="0" bIns="0" anchor="ctr"/>
          <a:lstStyle/>
          <a:p>
            <a:endParaRPr lang="pt-BR" sz="2026" b="0" strike="noStrike" spc="-2">
              <a:solidFill>
                <a:srgbClr val="000000"/>
              </a:solidFill>
              <a:latin typeface="Calibri"/>
            </a:endParaRPr>
          </a:p>
        </p:txBody>
      </p:sp>
      <p:sp>
        <p:nvSpPr>
          <p:cNvPr id="252" name="PlaceHolder 2"/>
          <p:cNvSpPr>
            <a:spLocks noGrp="1"/>
          </p:cNvSpPr>
          <p:nvPr>
            <p:ph type="subTitle"/>
          </p:nvPr>
        </p:nvSpPr>
        <p:spPr>
          <a:xfrm>
            <a:off x="1676160" y="3651120"/>
            <a:ext cx="21030480" cy="8701920"/>
          </a:xfrm>
          <a:prstGeom prst="rect">
            <a:avLst/>
          </a:prstGeom>
        </p:spPr>
        <p:txBody>
          <a:bodyPr lIns="0" tIns="0" rIns="0" bIns="0" anchor="ctr"/>
          <a:lstStyle/>
          <a:p>
            <a:pPr algn="ctr"/>
            <a:endParaRPr lang="pt-BR" sz="3600" b="0" strike="noStrike" spc="-2">
              <a:latin typeface="Arial"/>
            </a:endParaRPr>
          </a:p>
        </p:txBody>
      </p:sp>
    </p:spTree>
    <p:extLst>
      <p:ext uri="{BB962C8B-B14F-4D97-AF65-F5344CB8AC3E}">
        <p14:creationId xmlns:p14="http://schemas.microsoft.com/office/powerpoint/2010/main" val="124819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DB4AA-9F1F-4D6B-B273-F656CD6A232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78AE2AC-95F7-403A-8B7E-30DEA1EAA13C}"/>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E737881D-3F47-4099-AE30-F50F2A70EF88}"/>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5" name="Espaço Reservado para Número de Slide 4">
            <a:extLst>
              <a:ext uri="{FF2B5EF4-FFF2-40B4-BE49-F238E27FC236}">
                <a16:creationId xmlns:a16="http://schemas.microsoft.com/office/drawing/2014/main" id="{3B44F6AE-32B1-4BB5-A16F-79C76F69EA59}"/>
              </a:ext>
            </a:extLst>
          </p:cNvPr>
          <p:cNvSpPr>
            <a:spLocks noGrp="1"/>
          </p:cNvSpPr>
          <p:nvPr>
            <p:ph type="sldNum" sz="quarter" idx="12"/>
          </p:nvPr>
        </p:nvSpPr>
        <p:spPr/>
        <p:txBody>
          <a:bodyPr/>
          <a:lstStyle>
            <a:lvl1pPr>
              <a:defRPr/>
            </a:lvl1pPr>
          </a:lstStyle>
          <a:p>
            <a:fld id="{7AFF2EB3-3985-4556-9EB1-38412C3F5744}" type="slidenum">
              <a:rPr lang="pt-BR" altLang="pt-BR"/>
              <a:pPr/>
              <a:t>‹nº›</a:t>
            </a:fld>
            <a:endParaRPr lang="pt-BR" altLang="pt-BR"/>
          </a:p>
        </p:txBody>
      </p:sp>
    </p:spTree>
    <p:extLst>
      <p:ext uri="{BB962C8B-B14F-4D97-AF65-F5344CB8AC3E}">
        <p14:creationId xmlns:p14="http://schemas.microsoft.com/office/powerpoint/2010/main" val="359269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3231ACA-2AEF-468E-8C83-22321D144EE4}"/>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7431839B-C1A9-4AD1-9D63-F3EC81AAA116}"/>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4" name="Espaço Reservado para Número de Slide 3">
            <a:extLst>
              <a:ext uri="{FF2B5EF4-FFF2-40B4-BE49-F238E27FC236}">
                <a16:creationId xmlns:a16="http://schemas.microsoft.com/office/drawing/2014/main" id="{69971C15-58AE-4CE6-9192-A3BEFDADF6AB}"/>
              </a:ext>
            </a:extLst>
          </p:cNvPr>
          <p:cNvSpPr>
            <a:spLocks noGrp="1"/>
          </p:cNvSpPr>
          <p:nvPr>
            <p:ph type="sldNum" sz="quarter" idx="12"/>
          </p:nvPr>
        </p:nvSpPr>
        <p:spPr/>
        <p:txBody>
          <a:bodyPr/>
          <a:lstStyle>
            <a:lvl1pPr>
              <a:defRPr/>
            </a:lvl1pPr>
          </a:lstStyle>
          <a:p>
            <a:fld id="{522E5241-961B-4D87-BF81-62A1666D505E}" type="slidenum">
              <a:rPr lang="pt-BR" altLang="pt-BR"/>
              <a:pPr/>
              <a:t>‹nº›</a:t>
            </a:fld>
            <a:endParaRPr lang="pt-BR" altLang="pt-BR"/>
          </a:p>
        </p:txBody>
      </p:sp>
    </p:spTree>
    <p:extLst>
      <p:ext uri="{BB962C8B-B14F-4D97-AF65-F5344CB8AC3E}">
        <p14:creationId xmlns:p14="http://schemas.microsoft.com/office/powerpoint/2010/main" val="61698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898372-FFE2-4EFB-BD5B-19E856D436B0}"/>
              </a:ext>
            </a:extLst>
          </p:cNvPr>
          <p:cNvSpPr>
            <a:spLocks noGrp="1"/>
          </p:cNvSpPr>
          <p:nvPr>
            <p:ph type="title"/>
          </p:nvPr>
        </p:nvSpPr>
        <p:spPr>
          <a:xfrm>
            <a:off x="1680636" y="914400"/>
            <a:ext cx="7865533"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5E1F957-C857-423A-ADED-101E79A02270}"/>
              </a:ext>
            </a:extLst>
          </p:cNvPr>
          <p:cNvSpPr>
            <a:spLocks noGrp="1"/>
          </p:cNvSpPr>
          <p:nvPr>
            <p:ph idx="1"/>
          </p:nvPr>
        </p:nvSpPr>
        <p:spPr>
          <a:xfrm>
            <a:off x="10367435"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C75E413-6902-4B2D-AEFF-F6277420C227}"/>
              </a:ext>
            </a:extLst>
          </p:cNvPr>
          <p:cNvSpPr>
            <a:spLocks noGrp="1"/>
          </p:cNvSpPr>
          <p:nvPr>
            <p:ph type="body" sz="half" idx="2"/>
          </p:nvPr>
        </p:nvSpPr>
        <p:spPr>
          <a:xfrm>
            <a:off x="1680636" y="4114800"/>
            <a:ext cx="7865533"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3AC0F3F-511A-4F3C-91FF-C90D609B2CA8}"/>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21F56359-2C24-4A2D-A866-7626C06BDC6D}"/>
              </a:ext>
            </a:extLst>
          </p:cNvPr>
          <p:cNvSpPr>
            <a:spLocks noGrp="1"/>
          </p:cNvSpPr>
          <p:nvPr>
            <p:ph type="ftr" sz="quarter" idx="11"/>
          </p:nvPr>
        </p:nvSpPr>
        <p:spPr/>
        <p:txBody>
          <a:bodyPr/>
          <a:lstStyle>
            <a:lvl1pPr>
              <a:defRPr/>
            </a:lvl1pPr>
          </a:lstStyle>
          <a:p>
            <a:r>
              <a:rPr lang="pt-BR" altLang="ja-JP"/>
              <a:t>Fipe - Fundação Instituto de Pesquisas Econômicas</a:t>
            </a:r>
          </a:p>
        </p:txBody>
      </p:sp>
      <p:sp>
        <p:nvSpPr>
          <p:cNvPr id="7" name="Espaço Reservado para Número de Slide 6">
            <a:extLst>
              <a:ext uri="{FF2B5EF4-FFF2-40B4-BE49-F238E27FC236}">
                <a16:creationId xmlns:a16="http://schemas.microsoft.com/office/drawing/2014/main" id="{EC0CBADB-BEA0-4DEC-B1A9-3BA6D40AAB28}"/>
              </a:ext>
            </a:extLst>
          </p:cNvPr>
          <p:cNvSpPr>
            <a:spLocks noGrp="1"/>
          </p:cNvSpPr>
          <p:nvPr>
            <p:ph type="sldNum" sz="quarter" idx="12"/>
          </p:nvPr>
        </p:nvSpPr>
        <p:spPr/>
        <p:txBody>
          <a:bodyPr/>
          <a:lstStyle>
            <a:lvl1pPr>
              <a:defRPr/>
            </a:lvl1pPr>
          </a:lstStyle>
          <a:p>
            <a:fld id="{2BB68329-31B4-4E2C-B121-65C46D4BE5FC}" type="slidenum">
              <a:rPr lang="pt-BR" altLang="pt-BR"/>
              <a:pPr/>
              <a:t>‹nº›</a:t>
            </a:fld>
            <a:endParaRPr lang="pt-BR" altLang="pt-BR"/>
          </a:p>
        </p:txBody>
      </p:sp>
    </p:spTree>
    <p:extLst>
      <p:ext uri="{BB962C8B-B14F-4D97-AF65-F5344CB8AC3E}">
        <p14:creationId xmlns:p14="http://schemas.microsoft.com/office/powerpoint/2010/main" val="14253559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D3D307D2-4012-4BE3-8785-84D3E1BFC956}"/>
              </a:ext>
            </a:extLst>
          </p:cNvPr>
          <p:cNvSpPr>
            <a:spLocks noGrp="1" noChangeArrowheads="1"/>
          </p:cNvSpPr>
          <p:nvPr>
            <p:ph type="title"/>
          </p:nvPr>
        </p:nvSpPr>
        <p:spPr bwMode="auto">
          <a:xfrm>
            <a:off x="1439335" y="285750"/>
            <a:ext cx="2150533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44739" name="Rectangle 3">
            <a:extLst>
              <a:ext uri="{FF2B5EF4-FFF2-40B4-BE49-F238E27FC236}">
                <a16:creationId xmlns:a16="http://schemas.microsoft.com/office/drawing/2014/main" id="{EAF3F4E4-A6BF-4BE3-AA3B-35ED3642D420}"/>
              </a:ext>
            </a:extLst>
          </p:cNvPr>
          <p:cNvSpPr>
            <a:spLocks noGrp="1" noChangeArrowheads="1"/>
          </p:cNvSpPr>
          <p:nvPr>
            <p:ph type="body" idx="1"/>
          </p:nvPr>
        </p:nvSpPr>
        <p:spPr bwMode="auto">
          <a:xfrm>
            <a:off x="3357036" y="4133851"/>
            <a:ext cx="19011899" cy="834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44740" name="Rectangle 4">
            <a:extLst>
              <a:ext uri="{FF2B5EF4-FFF2-40B4-BE49-F238E27FC236}">
                <a16:creationId xmlns:a16="http://schemas.microsoft.com/office/drawing/2014/main" id="{637DCD36-EC42-4745-8399-0F01F447893D}"/>
              </a:ext>
            </a:extLst>
          </p:cNvPr>
          <p:cNvSpPr>
            <a:spLocks noGrp="1" noChangeArrowheads="1"/>
          </p:cNvSpPr>
          <p:nvPr>
            <p:ph type="dt" sz="half" idx="2"/>
          </p:nvPr>
        </p:nvSpPr>
        <p:spPr bwMode="auto">
          <a:xfrm>
            <a:off x="1219200" y="12490450"/>
            <a:ext cx="568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2000" i="0" baseline="0">
                <a:solidFill>
                  <a:srgbClr val="777777"/>
                </a:solidFill>
              </a:defRPr>
            </a:lvl1pPr>
          </a:lstStyle>
          <a:p>
            <a:endParaRPr lang="pt-BR" altLang="pt-BR"/>
          </a:p>
        </p:txBody>
      </p:sp>
      <p:sp>
        <p:nvSpPr>
          <p:cNvPr id="244745" name="Line 9">
            <a:extLst>
              <a:ext uri="{FF2B5EF4-FFF2-40B4-BE49-F238E27FC236}">
                <a16:creationId xmlns:a16="http://schemas.microsoft.com/office/drawing/2014/main" id="{3830C7D3-AA12-4898-AC99-4FAD1B6ACD01}"/>
              </a:ext>
            </a:extLst>
          </p:cNvPr>
          <p:cNvSpPr>
            <a:spLocks noChangeShapeType="1"/>
          </p:cNvSpPr>
          <p:nvPr userDrawn="1"/>
        </p:nvSpPr>
        <p:spPr bwMode="auto">
          <a:xfrm>
            <a:off x="0" y="2393950"/>
            <a:ext cx="2438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sz="10000"/>
          </a:p>
        </p:txBody>
      </p:sp>
      <p:sp>
        <p:nvSpPr>
          <p:cNvPr id="244746" name="Rectangle 10">
            <a:extLst>
              <a:ext uri="{FF2B5EF4-FFF2-40B4-BE49-F238E27FC236}">
                <a16:creationId xmlns:a16="http://schemas.microsoft.com/office/drawing/2014/main" id="{56B2BC71-1C74-49F5-AD05-0688F95BB1FD}"/>
              </a:ext>
            </a:extLst>
          </p:cNvPr>
          <p:cNvSpPr>
            <a:spLocks noGrp="1" noChangeArrowheads="1"/>
          </p:cNvSpPr>
          <p:nvPr>
            <p:ph type="ftr" sz="quarter" idx="3"/>
          </p:nvPr>
        </p:nvSpPr>
        <p:spPr bwMode="auto">
          <a:xfrm>
            <a:off x="10655303" y="12795250"/>
            <a:ext cx="1190413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244747" name="Rectangle 11">
            <a:extLst>
              <a:ext uri="{FF2B5EF4-FFF2-40B4-BE49-F238E27FC236}">
                <a16:creationId xmlns:a16="http://schemas.microsoft.com/office/drawing/2014/main" id="{30A4FAEA-D955-480E-B4E9-EE5B265AA9A3}"/>
              </a:ext>
            </a:extLst>
          </p:cNvPr>
          <p:cNvSpPr>
            <a:spLocks noGrp="1" noChangeArrowheads="1"/>
          </p:cNvSpPr>
          <p:nvPr>
            <p:ph type="sldNum" sz="quarter" idx="4"/>
          </p:nvPr>
        </p:nvSpPr>
        <p:spPr bwMode="auto">
          <a:xfrm>
            <a:off x="20256501" y="12801601"/>
            <a:ext cx="2908299" cy="45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00" i="0" baseline="0">
                <a:solidFill>
                  <a:srgbClr val="003399"/>
                </a:solidFill>
              </a:defRPr>
            </a:lvl1pPr>
          </a:lstStyle>
          <a:p>
            <a:fld id="{D12A6475-CB72-4412-955E-3EE6BAB4F81D}" type="slidenum">
              <a:rPr lang="pt-BR" altLang="pt-BR"/>
              <a:pPr/>
              <a:t>‹nº›</a:t>
            </a:fld>
            <a:endParaRPr lang="pt-BR" altLang="pt-BR"/>
          </a:p>
        </p:txBody>
      </p:sp>
      <p:sp>
        <p:nvSpPr>
          <p:cNvPr id="244748" name="Rectangle 12">
            <a:extLst>
              <a:ext uri="{FF2B5EF4-FFF2-40B4-BE49-F238E27FC236}">
                <a16:creationId xmlns:a16="http://schemas.microsoft.com/office/drawing/2014/main" id="{8CFD5492-05BD-4E09-A432-E7AAF682AD56}"/>
              </a:ext>
            </a:extLst>
          </p:cNvPr>
          <p:cNvSpPr>
            <a:spLocks noChangeArrowheads="1"/>
          </p:cNvSpPr>
          <p:nvPr userDrawn="1"/>
        </p:nvSpPr>
        <p:spPr bwMode="auto">
          <a:xfrm>
            <a:off x="12907438" y="1276985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5738" indent="-185738"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endParaRPr lang="pt-BR" altLang="pt-BR" sz="2000" i="0" baseline="0">
              <a:solidFill>
                <a:srgbClr val="003399"/>
              </a:solidFill>
              <a:latin typeface="Verdana" panose="020B0604030504040204" pitchFamily="34" charset="0"/>
            </a:endParaRPr>
          </a:p>
        </p:txBody>
      </p:sp>
    </p:spTree>
    <p:extLst>
      <p:ext uri="{BB962C8B-B14F-4D97-AF65-F5344CB8AC3E}">
        <p14:creationId xmlns:p14="http://schemas.microsoft.com/office/powerpoint/2010/main" val="13927307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fontAlgn="base">
        <a:spcBef>
          <a:spcPct val="0"/>
        </a:spcBef>
        <a:spcAft>
          <a:spcPct val="0"/>
        </a:spcAft>
        <a:defRPr sz="5200" kern="1200">
          <a:solidFill>
            <a:srgbClr val="003399"/>
          </a:solidFill>
          <a:latin typeface="+mj-lt"/>
          <a:ea typeface="+mj-ea"/>
          <a:cs typeface="+mj-cs"/>
        </a:defRPr>
      </a:lvl1pPr>
      <a:lvl2pPr algn="l" rtl="0" fontAlgn="base">
        <a:spcBef>
          <a:spcPct val="0"/>
        </a:spcBef>
        <a:spcAft>
          <a:spcPct val="0"/>
        </a:spcAft>
        <a:defRPr sz="5200">
          <a:solidFill>
            <a:srgbClr val="003399"/>
          </a:solidFill>
          <a:latin typeface="Verdana" panose="020B0604030504040204" pitchFamily="34" charset="0"/>
        </a:defRPr>
      </a:lvl2pPr>
      <a:lvl3pPr algn="l" rtl="0" fontAlgn="base">
        <a:spcBef>
          <a:spcPct val="0"/>
        </a:spcBef>
        <a:spcAft>
          <a:spcPct val="0"/>
        </a:spcAft>
        <a:defRPr sz="5200">
          <a:solidFill>
            <a:srgbClr val="003399"/>
          </a:solidFill>
          <a:latin typeface="Verdana" panose="020B0604030504040204" pitchFamily="34" charset="0"/>
        </a:defRPr>
      </a:lvl3pPr>
      <a:lvl4pPr algn="l" rtl="0" fontAlgn="base">
        <a:spcBef>
          <a:spcPct val="0"/>
        </a:spcBef>
        <a:spcAft>
          <a:spcPct val="0"/>
        </a:spcAft>
        <a:defRPr sz="5200">
          <a:solidFill>
            <a:srgbClr val="003399"/>
          </a:solidFill>
          <a:latin typeface="Verdana" panose="020B0604030504040204" pitchFamily="34" charset="0"/>
        </a:defRPr>
      </a:lvl4pPr>
      <a:lvl5pPr algn="l" rtl="0" fontAlgn="base">
        <a:spcBef>
          <a:spcPct val="0"/>
        </a:spcBef>
        <a:spcAft>
          <a:spcPct val="0"/>
        </a:spcAft>
        <a:defRPr sz="5200">
          <a:solidFill>
            <a:srgbClr val="003399"/>
          </a:solidFill>
          <a:latin typeface="Verdana" panose="020B0604030504040204" pitchFamily="34" charset="0"/>
        </a:defRPr>
      </a:lvl5pPr>
      <a:lvl6pPr marL="914400" algn="l" rtl="0" fontAlgn="base">
        <a:spcBef>
          <a:spcPct val="0"/>
        </a:spcBef>
        <a:spcAft>
          <a:spcPct val="0"/>
        </a:spcAft>
        <a:defRPr sz="5200">
          <a:solidFill>
            <a:srgbClr val="003399"/>
          </a:solidFill>
          <a:latin typeface="Verdana" panose="020B0604030504040204" pitchFamily="34" charset="0"/>
        </a:defRPr>
      </a:lvl6pPr>
      <a:lvl7pPr marL="1828800" algn="l" rtl="0" fontAlgn="base">
        <a:spcBef>
          <a:spcPct val="0"/>
        </a:spcBef>
        <a:spcAft>
          <a:spcPct val="0"/>
        </a:spcAft>
        <a:defRPr sz="5200">
          <a:solidFill>
            <a:srgbClr val="003399"/>
          </a:solidFill>
          <a:latin typeface="Verdana" panose="020B0604030504040204" pitchFamily="34" charset="0"/>
        </a:defRPr>
      </a:lvl7pPr>
      <a:lvl8pPr marL="2743200" algn="l" rtl="0" fontAlgn="base">
        <a:spcBef>
          <a:spcPct val="0"/>
        </a:spcBef>
        <a:spcAft>
          <a:spcPct val="0"/>
        </a:spcAft>
        <a:defRPr sz="5200">
          <a:solidFill>
            <a:srgbClr val="003399"/>
          </a:solidFill>
          <a:latin typeface="Verdana" panose="020B0604030504040204" pitchFamily="34" charset="0"/>
        </a:defRPr>
      </a:lvl8pPr>
      <a:lvl9pPr marL="3657600" algn="l" rtl="0" fontAlgn="base">
        <a:spcBef>
          <a:spcPct val="0"/>
        </a:spcBef>
        <a:spcAft>
          <a:spcPct val="0"/>
        </a:spcAft>
        <a:defRPr sz="5200">
          <a:solidFill>
            <a:srgbClr val="003399"/>
          </a:solidFill>
          <a:latin typeface="Verdana" panose="020B0604030504040204" pitchFamily="34" charset="0"/>
        </a:defRPr>
      </a:lvl9pPr>
    </p:titleStyle>
    <p:bodyStyle>
      <a:lvl1pPr algn="l" rtl="0" fontAlgn="base">
        <a:lnSpc>
          <a:spcPct val="110000"/>
        </a:lnSpc>
        <a:spcBef>
          <a:spcPct val="0"/>
        </a:spcBef>
        <a:spcAft>
          <a:spcPct val="0"/>
        </a:spcAft>
        <a:buClr>
          <a:srgbClr val="4F7BD3"/>
        </a:buClr>
        <a:buSzPct val="80000"/>
        <a:buFont typeface="Wingdings" panose="05000000000000000000" pitchFamily="2" charset="2"/>
        <a:tabLst>
          <a:tab pos="3232150" algn="l"/>
        </a:tabLst>
        <a:defRPr sz="3400" kern="1200">
          <a:solidFill>
            <a:srgbClr val="000000"/>
          </a:solidFill>
          <a:latin typeface="+mn-lt"/>
          <a:ea typeface="+mn-ea"/>
          <a:cs typeface="+mn-cs"/>
        </a:defRPr>
      </a:lvl1pPr>
      <a:lvl2pPr marL="1079500" indent="-371476" algn="l" rtl="0" fontAlgn="base">
        <a:lnSpc>
          <a:spcPct val="110000"/>
        </a:lnSpc>
        <a:spcBef>
          <a:spcPct val="0"/>
        </a:spcBef>
        <a:spcAft>
          <a:spcPct val="0"/>
        </a:spcAft>
        <a:buClr>
          <a:srgbClr val="4F7BD3"/>
        </a:buClr>
        <a:buSzPct val="80000"/>
        <a:buFont typeface="Wingdings" panose="05000000000000000000" pitchFamily="2" charset="2"/>
        <a:buChar char="§"/>
        <a:tabLst>
          <a:tab pos="3232150" algn="l"/>
        </a:tabLst>
        <a:defRPr sz="3400" kern="1200">
          <a:solidFill>
            <a:srgbClr val="000000"/>
          </a:solidFill>
          <a:latin typeface="+mn-lt"/>
          <a:ea typeface="MS PGothic" panose="020B0600070205080204" pitchFamily="34" charset="-128"/>
          <a:cs typeface="+mn-cs"/>
        </a:defRPr>
      </a:lvl2pPr>
      <a:lvl3pPr marL="1790700" indent="-352426" algn="l" rtl="0" fontAlgn="base">
        <a:lnSpc>
          <a:spcPct val="110000"/>
        </a:lnSpc>
        <a:spcBef>
          <a:spcPct val="0"/>
        </a:spcBef>
        <a:spcAft>
          <a:spcPct val="0"/>
        </a:spcAft>
        <a:buClr>
          <a:srgbClr val="4F7BD3"/>
        </a:buClr>
        <a:buSzPct val="80000"/>
        <a:buFont typeface="Wingdings" panose="05000000000000000000" pitchFamily="2" charset="2"/>
        <a:buChar char="§"/>
        <a:tabLst>
          <a:tab pos="3232150" algn="l"/>
        </a:tabLst>
        <a:defRPr sz="3400" kern="1200">
          <a:solidFill>
            <a:srgbClr val="000000"/>
          </a:solidFill>
          <a:latin typeface="+mn-lt"/>
          <a:ea typeface="MS PGothic" panose="020B0600070205080204" pitchFamily="34" charset="-128"/>
          <a:cs typeface="+mn-cs"/>
        </a:defRPr>
      </a:lvl3pPr>
      <a:lvl4pPr marL="2505076" indent="-355600" algn="l" rtl="0" fontAlgn="base">
        <a:lnSpc>
          <a:spcPct val="110000"/>
        </a:lnSpc>
        <a:spcBef>
          <a:spcPct val="0"/>
        </a:spcBef>
        <a:spcAft>
          <a:spcPct val="0"/>
        </a:spcAft>
        <a:buClr>
          <a:srgbClr val="4F7BD3"/>
        </a:buClr>
        <a:buSzPct val="80000"/>
        <a:buFont typeface="Wingdings" panose="05000000000000000000" pitchFamily="2" charset="2"/>
        <a:buChar char="§"/>
        <a:tabLst>
          <a:tab pos="3232150" algn="l"/>
        </a:tabLst>
        <a:defRPr sz="3400" kern="1200">
          <a:solidFill>
            <a:srgbClr val="000000"/>
          </a:solidFill>
          <a:latin typeface="+mn-lt"/>
          <a:ea typeface="MS PGothic" panose="020B0600070205080204" pitchFamily="34" charset="-128"/>
          <a:cs typeface="+mn-cs"/>
        </a:defRPr>
      </a:lvl4pPr>
      <a:lvl5pPr marL="3232150" indent="-368300" algn="l" rtl="0" fontAlgn="base">
        <a:lnSpc>
          <a:spcPct val="110000"/>
        </a:lnSpc>
        <a:spcBef>
          <a:spcPct val="0"/>
        </a:spcBef>
        <a:spcAft>
          <a:spcPct val="0"/>
        </a:spcAft>
        <a:buClr>
          <a:srgbClr val="4F7BD3"/>
        </a:buClr>
        <a:buSzPct val="80000"/>
        <a:buFont typeface="Wingdings" panose="05000000000000000000" pitchFamily="2" charset="2"/>
        <a:buChar char="§"/>
        <a:tabLst>
          <a:tab pos="3232150" algn="l"/>
        </a:tabLst>
        <a:defRPr sz="3400" kern="1200">
          <a:solidFill>
            <a:schemeClr val="tx1"/>
          </a:solidFill>
          <a:latin typeface="+mn-lt"/>
          <a:ea typeface="MS PGothic" panose="020B0600070205080204" pitchFamily="34" charset="-128"/>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6E64B032-230E-4EE4-9F81-F9AEF723340F}"/>
              </a:ext>
            </a:extLst>
          </p:cNvPr>
          <p:cNvSpPr>
            <a:spLocks noGrp="1" noChangeArrowheads="1"/>
          </p:cNvSpPr>
          <p:nvPr>
            <p:ph type="title"/>
          </p:nvPr>
        </p:nvSpPr>
        <p:spPr bwMode="auto">
          <a:xfrm>
            <a:off x="1439335" y="285750"/>
            <a:ext cx="2150533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44739" name="Rectangle 3">
            <a:extLst>
              <a:ext uri="{FF2B5EF4-FFF2-40B4-BE49-F238E27FC236}">
                <a16:creationId xmlns:a16="http://schemas.microsoft.com/office/drawing/2014/main" id="{A1BD8D7E-7DCA-450D-9BDC-8D4CA81DBBDC}"/>
              </a:ext>
            </a:extLst>
          </p:cNvPr>
          <p:cNvSpPr>
            <a:spLocks noGrp="1" noChangeArrowheads="1"/>
          </p:cNvSpPr>
          <p:nvPr>
            <p:ph type="body" idx="1"/>
          </p:nvPr>
        </p:nvSpPr>
        <p:spPr bwMode="auto">
          <a:xfrm>
            <a:off x="3357037" y="4133853"/>
            <a:ext cx="19011899" cy="834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44740" name="Rectangle 4">
            <a:extLst>
              <a:ext uri="{FF2B5EF4-FFF2-40B4-BE49-F238E27FC236}">
                <a16:creationId xmlns:a16="http://schemas.microsoft.com/office/drawing/2014/main" id="{3DE54532-1C98-41D1-9741-7544B3049146}"/>
              </a:ext>
            </a:extLst>
          </p:cNvPr>
          <p:cNvSpPr>
            <a:spLocks noGrp="1" noChangeArrowheads="1"/>
          </p:cNvSpPr>
          <p:nvPr>
            <p:ph type="dt" sz="half" idx="2"/>
          </p:nvPr>
        </p:nvSpPr>
        <p:spPr bwMode="auto">
          <a:xfrm>
            <a:off x="1219200" y="12490450"/>
            <a:ext cx="568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2000" i="0" baseline="0">
                <a:solidFill>
                  <a:srgbClr val="777777"/>
                </a:solidFill>
              </a:defRPr>
            </a:lvl1pPr>
          </a:lstStyle>
          <a:p>
            <a:endParaRPr lang="pt-BR" altLang="pt-BR"/>
          </a:p>
        </p:txBody>
      </p:sp>
      <p:sp>
        <p:nvSpPr>
          <p:cNvPr id="244745" name="Line 9">
            <a:extLst>
              <a:ext uri="{FF2B5EF4-FFF2-40B4-BE49-F238E27FC236}">
                <a16:creationId xmlns:a16="http://schemas.microsoft.com/office/drawing/2014/main" id="{99AA8827-7C4E-47A4-A7DD-B909798BBA22}"/>
              </a:ext>
            </a:extLst>
          </p:cNvPr>
          <p:cNvSpPr>
            <a:spLocks noChangeShapeType="1"/>
          </p:cNvSpPr>
          <p:nvPr userDrawn="1"/>
        </p:nvSpPr>
        <p:spPr bwMode="auto">
          <a:xfrm>
            <a:off x="0" y="2393950"/>
            <a:ext cx="2438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sz="3600"/>
          </a:p>
        </p:txBody>
      </p:sp>
      <p:sp>
        <p:nvSpPr>
          <p:cNvPr id="244746" name="Rectangle 10">
            <a:extLst>
              <a:ext uri="{FF2B5EF4-FFF2-40B4-BE49-F238E27FC236}">
                <a16:creationId xmlns:a16="http://schemas.microsoft.com/office/drawing/2014/main" id="{74EDA947-23DA-4D9D-8CDA-B48FC11B177D}"/>
              </a:ext>
            </a:extLst>
          </p:cNvPr>
          <p:cNvSpPr>
            <a:spLocks noGrp="1" noChangeArrowheads="1"/>
          </p:cNvSpPr>
          <p:nvPr>
            <p:ph type="ftr" sz="quarter" idx="3"/>
          </p:nvPr>
        </p:nvSpPr>
        <p:spPr bwMode="auto">
          <a:xfrm>
            <a:off x="10655303" y="12795250"/>
            <a:ext cx="1190413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00" i="0" baseline="0">
                <a:solidFill>
                  <a:srgbClr val="003399"/>
                </a:solidFill>
                <a:ea typeface="MS PGothic" panose="020B0600070205080204" pitchFamily="34" charset="-128"/>
              </a:defRPr>
            </a:lvl1pPr>
          </a:lstStyle>
          <a:p>
            <a:r>
              <a:rPr lang="pt-BR" altLang="ja-JP"/>
              <a:t>Fipe - Fundação Instituto de Pesquisas Econômicas</a:t>
            </a:r>
          </a:p>
        </p:txBody>
      </p:sp>
      <p:sp>
        <p:nvSpPr>
          <p:cNvPr id="244747" name="Rectangle 11">
            <a:extLst>
              <a:ext uri="{FF2B5EF4-FFF2-40B4-BE49-F238E27FC236}">
                <a16:creationId xmlns:a16="http://schemas.microsoft.com/office/drawing/2014/main" id="{45B37A4D-6150-4C58-872B-21C4859351AE}"/>
              </a:ext>
            </a:extLst>
          </p:cNvPr>
          <p:cNvSpPr>
            <a:spLocks noGrp="1" noChangeArrowheads="1"/>
          </p:cNvSpPr>
          <p:nvPr>
            <p:ph type="sldNum" sz="quarter" idx="4"/>
          </p:nvPr>
        </p:nvSpPr>
        <p:spPr bwMode="auto">
          <a:xfrm>
            <a:off x="20256503" y="12801603"/>
            <a:ext cx="2908299" cy="45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00" i="0" baseline="0">
                <a:solidFill>
                  <a:srgbClr val="003399"/>
                </a:solidFill>
              </a:defRPr>
            </a:lvl1pPr>
          </a:lstStyle>
          <a:p>
            <a:fld id="{2D48D69E-1A25-4172-B0F6-FA6CBADABEC0}" type="slidenum">
              <a:rPr lang="pt-BR" altLang="pt-BR"/>
              <a:pPr/>
              <a:t>‹nº›</a:t>
            </a:fld>
            <a:endParaRPr lang="pt-BR" altLang="pt-BR"/>
          </a:p>
        </p:txBody>
      </p:sp>
      <p:sp>
        <p:nvSpPr>
          <p:cNvPr id="244748" name="Rectangle 12">
            <a:extLst>
              <a:ext uri="{FF2B5EF4-FFF2-40B4-BE49-F238E27FC236}">
                <a16:creationId xmlns:a16="http://schemas.microsoft.com/office/drawing/2014/main" id="{B72EEA97-0554-4253-87BC-8C865B116B72}"/>
              </a:ext>
            </a:extLst>
          </p:cNvPr>
          <p:cNvSpPr>
            <a:spLocks noChangeArrowheads="1"/>
          </p:cNvSpPr>
          <p:nvPr userDrawn="1"/>
        </p:nvSpPr>
        <p:spPr bwMode="auto">
          <a:xfrm>
            <a:off x="12907438" y="12769852"/>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5738" indent="-185738"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endParaRPr lang="pt-BR" altLang="pt-BR" sz="2000" i="0" baseline="0">
              <a:solidFill>
                <a:srgbClr val="003399"/>
              </a:solidFill>
              <a:latin typeface="Verdana" panose="020B0604030504040204" pitchFamily="34" charset="0"/>
            </a:endParaRPr>
          </a:p>
        </p:txBody>
      </p:sp>
    </p:spTree>
    <p:extLst>
      <p:ext uri="{BB962C8B-B14F-4D97-AF65-F5344CB8AC3E}">
        <p14:creationId xmlns:p14="http://schemas.microsoft.com/office/powerpoint/2010/main" val="34405473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l" rtl="0" fontAlgn="base">
        <a:spcBef>
          <a:spcPct val="0"/>
        </a:spcBef>
        <a:spcAft>
          <a:spcPct val="0"/>
        </a:spcAft>
        <a:defRPr sz="5200" kern="1200">
          <a:solidFill>
            <a:srgbClr val="003399"/>
          </a:solidFill>
          <a:latin typeface="+mj-lt"/>
          <a:ea typeface="+mj-ea"/>
          <a:cs typeface="+mj-cs"/>
        </a:defRPr>
      </a:lvl1pPr>
      <a:lvl2pPr algn="l" rtl="0" fontAlgn="base">
        <a:spcBef>
          <a:spcPct val="0"/>
        </a:spcBef>
        <a:spcAft>
          <a:spcPct val="0"/>
        </a:spcAft>
        <a:defRPr sz="5200">
          <a:solidFill>
            <a:srgbClr val="003399"/>
          </a:solidFill>
          <a:latin typeface="Verdana" panose="020B0604030504040204" pitchFamily="34" charset="0"/>
        </a:defRPr>
      </a:lvl2pPr>
      <a:lvl3pPr algn="l" rtl="0" fontAlgn="base">
        <a:spcBef>
          <a:spcPct val="0"/>
        </a:spcBef>
        <a:spcAft>
          <a:spcPct val="0"/>
        </a:spcAft>
        <a:defRPr sz="5200">
          <a:solidFill>
            <a:srgbClr val="003399"/>
          </a:solidFill>
          <a:latin typeface="Verdana" panose="020B0604030504040204" pitchFamily="34" charset="0"/>
        </a:defRPr>
      </a:lvl3pPr>
      <a:lvl4pPr algn="l" rtl="0" fontAlgn="base">
        <a:spcBef>
          <a:spcPct val="0"/>
        </a:spcBef>
        <a:spcAft>
          <a:spcPct val="0"/>
        </a:spcAft>
        <a:defRPr sz="5200">
          <a:solidFill>
            <a:srgbClr val="003399"/>
          </a:solidFill>
          <a:latin typeface="Verdana" panose="020B0604030504040204" pitchFamily="34" charset="0"/>
        </a:defRPr>
      </a:lvl4pPr>
      <a:lvl5pPr algn="l" rtl="0" fontAlgn="base">
        <a:spcBef>
          <a:spcPct val="0"/>
        </a:spcBef>
        <a:spcAft>
          <a:spcPct val="0"/>
        </a:spcAft>
        <a:defRPr sz="5200">
          <a:solidFill>
            <a:srgbClr val="003399"/>
          </a:solidFill>
          <a:latin typeface="Verdana" panose="020B0604030504040204" pitchFamily="34" charset="0"/>
        </a:defRPr>
      </a:lvl5pPr>
      <a:lvl6pPr marL="914400" algn="l" rtl="0" fontAlgn="base">
        <a:spcBef>
          <a:spcPct val="0"/>
        </a:spcBef>
        <a:spcAft>
          <a:spcPct val="0"/>
        </a:spcAft>
        <a:defRPr sz="5200">
          <a:solidFill>
            <a:srgbClr val="003399"/>
          </a:solidFill>
          <a:latin typeface="Verdana" panose="020B0604030504040204" pitchFamily="34" charset="0"/>
        </a:defRPr>
      </a:lvl6pPr>
      <a:lvl7pPr marL="1828800" algn="l" rtl="0" fontAlgn="base">
        <a:spcBef>
          <a:spcPct val="0"/>
        </a:spcBef>
        <a:spcAft>
          <a:spcPct val="0"/>
        </a:spcAft>
        <a:defRPr sz="5200">
          <a:solidFill>
            <a:srgbClr val="003399"/>
          </a:solidFill>
          <a:latin typeface="Verdana" panose="020B0604030504040204" pitchFamily="34" charset="0"/>
        </a:defRPr>
      </a:lvl7pPr>
      <a:lvl8pPr marL="2743200" algn="l" rtl="0" fontAlgn="base">
        <a:spcBef>
          <a:spcPct val="0"/>
        </a:spcBef>
        <a:spcAft>
          <a:spcPct val="0"/>
        </a:spcAft>
        <a:defRPr sz="5200">
          <a:solidFill>
            <a:srgbClr val="003399"/>
          </a:solidFill>
          <a:latin typeface="Verdana" panose="020B0604030504040204" pitchFamily="34" charset="0"/>
        </a:defRPr>
      </a:lvl8pPr>
      <a:lvl9pPr marL="3657600" algn="l" rtl="0" fontAlgn="base">
        <a:spcBef>
          <a:spcPct val="0"/>
        </a:spcBef>
        <a:spcAft>
          <a:spcPct val="0"/>
        </a:spcAft>
        <a:defRPr sz="5200">
          <a:solidFill>
            <a:srgbClr val="003399"/>
          </a:solidFill>
          <a:latin typeface="Verdana" panose="020B0604030504040204" pitchFamily="34" charset="0"/>
        </a:defRPr>
      </a:lvl9pPr>
    </p:titleStyle>
    <p:bodyStyle>
      <a:lvl1pPr algn="l" rtl="0" fontAlgn="base">
        <a:lnSpc>
          <a:spcPct val="110000"/>
        </a:lnSpc>
        <a:spcBef>
          <a:spcPct val="0"/>
        </a:spcBef>
        <a:spcAft>
          <a:spcPct val="0"/>
        </a:spcAft>
        <a:buClr>
          <a:srgbClr val="4F7BD3"/>
        </a:buClr>
        <a:buSzPct val="80000"/>
        <a:buFont typeface="Wingdings" panose="05000000000000000000" pitchFamily="2" charset="2"/>
        <a:tabLst>
          <a:tab pos="3232150" algn="l"/>
        </a:tabLst>
        <a:defRPr sz="3400" kern="1200">
          <a:solidFill>
            <a:srgbClr val="000000"/>
          </a:solidFill>
          <a:latin typeface="+mn-lt"/>
          <a:ea typeface="+mn-ea"/>
          <a:cs typeface="+mn-cs"/>
        </a:defRPr>
      </a:lvl1pPr>
      <a:lvl2pPr marL="1079500" indent="-371476" algn="l" rtl="0" fontAlgn="base">
        <a:lnSpc>
          <a:spcPct val="110000"/>
        </a:lnSpc>
        <a:spcBef>
          <a:spcPct val="0"/>
        </a:spcBef>
        <a:spcAft>
          <a:spcPct val="0"/>
        </a:spcAft>
        <a:buClr>
          <a:srgbClr val="4F7BD3"/>
        </a:buClr>
        <a:buSzPct val="80000"/>
        <a:buFont typeface="Wingdings" panose="05000000000000000000" pitchFamily="2" charset="2"/>
        <a:buChar char="§"/>
        <a:tabLst>
          <a:tab pos="3232150" algn="l"/>
        </a:tabLst>
        <a:defRPr sz="3400" kern="1200">
          <a:solidFill>
            <a:srgbClr val="000000"/>
          </a:solidFill>
          <a:latin typeface="+mn-lt"/>
          <a:ea typeface="MS PGothic" panose="020B0600070205080204" pitchFamily="34" charset="-128"/>
          <a:cs typeface="+mn-cs"/>
        </a:defRPr>
      </a:lvl2pPr>
      <a:lvl3pPr marL="1790700" indent="-352426" algn="l" rtl="0" fontAlgn="base">
        <a:lnSpc>
          <a:spcPct val="110000"/>
        </a:lnSpc>
        <a:spcBef>
          <a:spcPct val="0"/>
        </a:spcBef>
        <a:spcAft>
          <a:spcPct val="0"/>
        </a:spcAft>
        <a:buClr>
          <a:srgbClr val="4F7BD3"/>
        </a:buClr>
        <a:buSzPct val="80000"/>
        <a:buFont typeface="Wingdings" panose="05000000000000000000" pitchFamily="2" charset="2"/>
        <a:buChar char="§"/>
        <a:tabLst>
          <a:tab pos="3232150" algn="l"/>
        </a:tabLst>
        <a:defRPr sz="3400" kern="1200">
          <a:solidFill>
            <a:srgbClr val="000000"/>
          </a:solidFill>
          <a:latin typeface="+mn-lt"/>
          <a:ea typeface="MS PGothic" panose="020B0600070205080204" pitchFamily="34" charset="-128"/>
          <a:cs typeface="+mn-cs"/>
        </a:defRPr>
      </a:lvl3pPr>
      <a:lvl4pPr marL="2505076" indent="-355600" algn="l" rtl="0" fontAlgn="base">
        <a:lnSpc>
          <a:spcPct val="110000"/>
        </a:lnSpc>
        <a:spcBef>
          <a:spcPct val="0"/>
        </a:spcBef>
        <a:spcAft>
          <a:spcPct val="0"/>
        </a:spcAft>
        <a:buClr>
          <a:srgbClr val="4F7BD3"/>
        </a:buClr>
        <a:buSzPct val="80000"/>
        <a:buFont typeface="Wingdings" panose="05000000000000000000" pitchFamily="2" charset="2"/>
        <a:buChar char="§"/>
        <a:tabLst>
          <a:tab pos="3232150" algn="l"/>
        </a:tabLst>
        <a:defRPr sz="3400" kern="1200">
          <a:solidFill>
            <a:srgbClr val="000000"/>
          </a:solidFill>
          <a:latin typeface="+mn-lt"/>
          <a:ea typeface="MS PGothic" panose="020B0600070205080204" pitchFamily="34" charset="-128"/>
          <a:cs typeface="+mn-cs"/>
        </a:defRPr>
      </a:lvl4pPr>
      <a:lvl5pPr marL="3232150" indent="-368300" algn="l" rtl="0" fontAlgn="base">
        <a:lnSpc>
          <a:spcPct val="110000"/>
        </a:lnSpc>
        <a:spcBef>
          <a:spcPct val="0"/>
        </a:spcBef>
        <a:spcAft>
          <a:spcPct val="0"/>
        </a:spcAft>
        <a:buClr>
          <a:srgbClr val="4F7BD3"/>
        </a:buClr>
        <a:buSzPct val="80000"/>
        <a:buFont typeface="Wingdings" panose="05000000000000000000" pitchFamily="2" charset="2"/>
        <a:buChar char="§"/>
        <a:tabLst>
          <a:tab pos="3232150" algn="l"/>
        </a:tabLst>
        <a:defRPr sz="3400" kern="1200">
          <a:solidFill>
            <a:schemeClr val="tx1"/>
          </a:solidFill>
          <a:latin typeface="+mn-lt"/>
          <a:ea typeface="MS PGothic" panose="020B0600070205080204" pitchFamily="34" charset="-128"/>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dirty="0"/>
              <a:t>10/6/2022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dirty="0"/>
              <a:t>‹nº›</a:t>
            </a:fld>
            <a:endParaRPr lang="en-US" dirty="0"/>
          </a:p>
        </p:txBody>
      </p:sp>
      <p:sp>
        <p:nvSpPr>
          <p:cNvPr id="7" name="Line 9">
            <a:extLst>
              <a:ext uri="{FF2B5EF4-FFF2-40B4-BE49-F238E27FC236}">
                <a16:creationId xmlns:a16="http://schemas.microsoft.com/office/drawing/2014/main" id="{9DE91B5B-BBAC-4336-AB65-C200232F4ADC}"/>
              </a:ext>
            </a:extLst>
          </p:cNvPr>
          <p:cNvSpPr>
            <a:spLocks noChangeShapeType="1"/>
          </p:cNvSpPr>
          <p:nvPr userDrawn="1"/>
        </p:nvSpPr>
        <p:spPr bwMode="auto">
          <a:xfrm>
            <a:off x="0" y="2393950"/>
            <a:ext cx="2438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sz="10000"/>
          </a:p>
        </p:txBody>
      </p:sp>
      <p:sp>
        <p:nvSpPr>
          <p:cNvPr id="8" name="Rectangle 12">
            <a:extLst>
              <a:ext uri="{FF2B5EF4-FFF2-40B4-BE49-F238E27FC236}">
                <a16:creationId xmlns:a16="http://schemas.microsoft.com/office/drawing/2014/main" id="{3DAC57DF-3524-483D-8750-E81C94E10A9A}"/>
              </a:ext>
            </a:extLst>
          </p:cNvPr>
          <p:cNvSpPr>
            <a:spLocks noChangeArrowheads="1"/>
          </p:cNvSpPr>
          <p:nvPr userDrawn="1"/>
        </p:nvSpPr>
        <p:spPr bwMode="auto">
          <a:xfrm>
            <a:off x="12907438" y="1276985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5738" indent="-185738"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endParaRPr lang="pt-BR" altLang="pt-BR" sz="2000" i="0" baseline="0">
              <a:solidFill>
                <a:srgbClr val="003399"/>
              </a:solidFill>
              <a:latin typeface="Verdana" panose="020B0604030504040204" pitchFamily="34" charset="0"/>
            </a:endParaRPr>
          </a:p>
        </p:txBody>
      </p:sp>
    </p:spTree>
    <p:extLst>
      <p:ext uri="{BB962C8B-B14F-4D97-AF65-F5344CB8AC3E}">
        <p14:creationId xmlns:p14="http://schemas.microsoft.com/office/powerpoint/2010/main" val="419520363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30BECC64-32B3-4E3E-8A7B-87D7A5C01699}" type="datetimeFigureOut">
              <a:rPr lang="pt-BR" smtClean="0"/>
              <a:t>06/10/2022</a:t>
            </a:fld>
            <a:endParaRPr lang="pt-BR"/>
          </a:p>
        </p:txBody>
      </p:sp>
      <p:sp>
        <p:nvSpPr>
          <p:cNvPr id="5" name="Espaço Reservado para Rodapé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EA4C5520-845F-4F86-BEBD-D18E29E7B461}" type="slidenum">
              <a:rPr lang="pt-BR" smtClean="0"/>
              <a:t>‹nº›</a:t>
            </a:fld>
            <a:endParaRPr lang="pt-BR"/>
          </a:p>
        </p:txBody>
      </p:sp>
    </p:spTree>
    <p:extLst>
      <p:ext uri="{BB962C8B-B14F-4D97-AF65-F5344CB8AC3E}">
        <p14:creationId xmlns:p14="http://schemas.microsoft.com/office/powerpoint/2010/main" val="147451331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6E64B032-230E-4EE4-9F81-F9AEF723340F}"/>
              </a:ext>
            </a:extLst>
          </p:cNvPr>
          <p:cNvSpPr>
            <a:spLocks noGrp="1" noChangeArrowheads="1"/>
          </p:cNvSpPr>
          <p:nvPr>
            <p:ph type="title"/>
          </p:nvPr>
        </p:nvSpPr>
        <p:spPr bwMode="auto">
          <a:xfrm>
            <a:off x="1439337" y="285750"/>
            <a:ext cx="2150533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dirty="0"/>
              <a:t>Clique para editar o estilo do título mestre</a:t>
            </a:r>
          </a:p>
        </p:txBody>
      </p:sp>
      <p:sp>
        <p:nvSpPr>
          <p:cNvPr id="244739" name="Rectangle 3">
            <a:extLst>
              <a:ext uri="{FF2B5EF4-FFF2-40B4-BE49-F238E27FC236}">
                <a16:creationId xmlns:a16="http://schemas.microsoft.com/office/drawing/2014/main" id="{A1BD8D7E-7DCA-450D-9BDC-8D4CA81DBBDC}"/>
              </a:ext>
            </a:extLst>
          </p:cNvPr>
          <p:cNvSpPr>
            <a:spLocks noGrp="1" noChangeArrowheads="1"/>
          </p:cNvSpPr>
          <p:nvPr>
            <p:ph type="body" idx="1"/>
          </p:nvPr>
        </p:nvSpPr>
        <p:spPr bwMode="auto">
          <a:xfrm>
            <a:off x="3357039" y="4133857"/>
            <a:ext cx="19011898" cy="834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44740" name="Rectangle 4">
            <a:extLst>
              <a:ext uri="{FF2B5EF4-FFF2-40B4-BE49-F238E27FC236}">
                <a16:creationId xmlns:a16="http://schemas.microsoft.com/office/drawing/2014/main" id="{3DE54532-1C98-41D1-9741-7544B3049146}"/>
              </a:ext>
            </a:extLst>
          </p:cNvPr>
          <p:cNvSpPr>
            <a:spLocks noGrp="1" noChangeArrowheads="1"/>
          </p:cNvSpPr>
          <p:nvPr>
            <p:ph type="dt" sz="half" idx="2"/>
          </p:nvPr>
        </p:nvSpPr>
        <p:spPr bwMode="auto">
          <a:xfrm>
            <a:off x="1219200" y="12490450"/>
            <a:ext cx="568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500" i="0" baseline="0">
                <a:solidFill>
                  <a:srgbClr val="777777"/>
                </a:solidFill>
              </a:defRPr>
            </a:lvl1pPr>
          </a:lstStyle>
          <a:p>
            <a:fld id="{2976688D-24B5-40BE-90DD-604A00DDA816}" type="datetimeFigureOut">
              <a:rPr lang="pt-BR" smtClean="0"/>
              <a:t>06/10/2022</a:t>
            </a:fld>
            <a:endParaRPr lang="pt-BR"/>
          </a:p>
        </p:txBody>
      </p:sp>
      <p:sp>
        <p:nvSpPr>
          <p:cNvPr id="244745" name="Line 9">
            <a:extLst>
              <a:ext uri="{FF2B5EF4-FFF2-40B4-BE49-F238E27FC236}">
                <a16:creationId xmlns:a16="http://schemas.microsoft.com/office/drawing/2014/main" id="{99AA8827-7C4E-47A4-A7DD-B909798BBA22}"/>
              </a:ext>
            </a:extLst>
          </p:cNvPr>
          <p:cNvSpPr>
            <a:spLocks noChangeShapeType="1"/>
          </p:cNvSpPr>
          <p:nvPr/>
        </p:nvSpPr>
        <p:spPr bwMode="auto">
          <a:xfrm>
            <a:off x="0" y="2105472"/>
            <a:ext cx="2438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sz="2700"/>
          </a:p>
        </p:txBody>
      </p:sp>
      <p:sp>
        <p:nvSpPr>
          <p:cNvPr id="244746" name="Rectangle 10">
            <a:extLst>
              <a:ext uri="{FF2B5EF4-FFF2-40B4-BE49-F238E27FC236}">
                <a16:creationId xmlns:a16="http://schemas.microsoft.com/office/drawing/2014/main" id="{74EDA947-23DA-4D9D-8CDA-B48FC11B177D}"/>
              </a:ext>
            </a:extLst>
          </p:cNvPr>
          <p:cNvSpPr>
            <a:spLocks noGrp="1" noChangeArrowheads="1"/>
          </p:cNvSpPr>
          <p:nvPr>
            <p:ph type="ftr" sz="quarter" idx="3"/>
          </p:nvPr>
        </p:nvSpPr>
        <p:spPr bwMode="auto">
          <a:xfrm>
            <a:off x="10655305" y="12795250"/>
            <a:ext cx="11904134"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50" i="0" baseline="0">
                <a:solidFill>
                  <a:srgbClr val="003399"/>
                </a:solidFill>
                <a:ea typeface="MS PGothic" panose="020B0600070205080204" pitchFamily="34" charset="-128"/>
              </a:defRPr>
            </a:lvl1pPr>
          </a:lstStyle>
          <a:p>
            <a:endParaRPr lang="pt-BR"/>
          </a:p>
        </p:txBody>
      </p:sp>
      <p:sp>
        <p:nvSpPr>
          <p:cNvPr id="244747" name="Rectangle 11">
            <a:extLst>
              <a:ext uri="{FF2B5EF4-FFF2-40B4-BE49-F238E27FC236}">
                <a16:creationId xmlns:a16="http://schemas.microsoft.com/office/drawing/2014/main" id="{45B37A4D-6150-4C58-872B-21C4859351AE}"/>
              </a:ext>
            </a:extLst>
          </p:cNvPr>
          <p:cNvSpPr>
            <a:spLocks noGrp="1" noChangeArrowheads="1"/>
          </p:cNvSpPr>
          <p:nvPr>
            <p:ph type="sldNum" sz="quarter" idx="4"/>
          </p:nvPr>
        </p:nvSpPr>
        <p:spPr bwMode="auto">
          <a:xfrm>
            <a:off x="20256505" y="12801607"/>
            <a:ext cx="2908298" cy="45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50" i="0" baseline="0">
                <a:solidFill>
                  <a:srgbClr val="003399"/>
                </a:solidFill>
              </a:defRPr>
            </a:lvl1pPr>
          </a:lstStyle>
          <a:p>
            <a:fld id="{355EF9A5-6C32-4654-87BD-50D72410ED1E}" type="slidenum">
              <a:rPr lang="pt-BR" smtClean="0"/>
              <a:t>‹nº›</a:t>
            </a:fld>
            <a:endParaRPr lang="pt-BR"/>
          </a:p>
        </p:txBody>
      </p:sp>
      <p:sp>
        <p:nvSpPr>
          <p:cNvPr id="244748" name="Rectangle 12">
            <a:extLst>
              <a:ext uri="{FF2B5EF4-FFF2-40B4-BE49-F238E27FC236}">
                <a16:creationId xmlns:a16="http://schemas.microsoft.com/office/drawing/2014/main" id="{B72EEA97-0554-4253-87BC-8C865B116B72}"/>
              </a:ext>
            </a:extLst>
          </p:cNvPr>
          <p:cNvSpPr>
            <a:spLocks noChangeArrowheads="1"/>
          </p:cNvSpPr>
          <p:nvPr/>
        </p:nvSpPr>
        <p:spPr bwMode="auto">
          <a:xfrm>
            <a:off x="12907439" y="12769857"/>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5738" indent="-185738"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endParaRPr lang="pt-BR" altLang="pt-BR" sz="1500" i="0" baseline="0">
              <a:solidFill>
                <a:srgbClr val="003399"/>
              </a:solidFill>
              <a:latin typeface="Verdana" panose="020B0604030504040204" pitchFamily="34" charset="0"/>
            </a:endParaRPr>
          </a:p>
        </p:txBody>
      </p:sp>
    </p:spTree>
    <p:extLst>
      <p:ext uri="{BB962C8B-B14F-4D97-AF65-F5344CB8AC3E}">
        <p14:creationId xmlns:p14="http://schemas.microsoft.com/office/powerpoint/2010/main" val="369883202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txStyles>
    <p:titleStyle>
      <a:lvl1pPr algn="l" rtl="0" fontAlgn="base">
        <a:spcBef>
          <a:spcPct val="0"/>
        </a:spcBef>
        <a:spcAft>
          <a:spcPct val="0"/>
        </a:spcAft>
        <a:defRPr sz="3900" kern="1200">
          <a:solidFill>
            <a:srgbClr val="003399"/>
          </a:solidFill>
          <a:latin typeface="+mj-lt"/>
          <a:ea typeface="+mj-ea"/>
          <a:cs typeface="+mj-cs"/>
        </a:defRPr>
      </a:lvl1pPr>
      <a:lvl2pPr algn="l" rtl="0" fontAlgn="base">
        <a:spcBef>
          <a:spcPct val="0"/>
        </a:spcBef>
        <a:spcAft>
          <a:spcPct val="0"/>
        </a:spcAft>
        <a:defRPr sz="3900">
          <a:solidFill>
            <a:srgbClr val="003399"/>
          </a:solidFill>
          <a:latin typeface="Verdana" panose="020B0604030504040204" pitchFamily="34" charset="0"/>
        </a:defRPr>
      </a:lvl2pPr>
      <a:lvl3pPr algn="l" rtl="0" fontAlgn="base">
        <a:spcBef>
          <a:spcPct val="0"/>
        </a:spcBef>
        <a:spcAft>
          <a:spcPct val="0"/>
        </a:spcAft>
        <a:defRPr sz="3900">
          <a:solidFill>
            <a:srgbClr val="003399"/>
          </a:solidFill>
          <a:latin typeface="Verdana" panose="020B0604030504040204" pitchFamily="34" charset="0"/>
        </a:defRPr>
      </a:lvl3pPr>
      <a:lvl4pPr algn="l" rtl="0" fontAlgn="base">
        <a:spcBef>
          <a:spcPct val="0"/>
        </a:spcBef>
        <a:spcAft>
          <a:spcPct val="0"/>
        </a:spcAft>
        <a:defRPr sz="3900">
          <a:solidFill>
            <a:srgbClr val="003399"/>
          </a:solidFill>
          <a:latin typeface="Verdana" panose="020B0604030504040204" pitchFamily="34" charset="0"/>
        </a:defRPr>
      </a:lvl4pPr>
      <a:lvl5pPr algn="l" rtl="0" fontAlgn="base">
        <a:spcBef>
          <a:spcPct val="0"/>
        </a:spcBef>
        <a:spcAft>
          <a:spcPct val="0"/>
        </a:spcAft>
        <a:defRPr sz="3900">
          <a:solidFill>
            <a:srgbClr val="003399"/>
          </a:solidFill>
          <a:latin typeface="Verdana" panose="020B0604030504040204" pitchFamily="34" charset="0"/>
        </a:defRPr>
      </a:lvl5pPr>
      <a:lvl6pPr marL="685800" algn="l" rtl="0" fontAlgn="base">
        <a:spcBef>
          <a:spcPct val="0"/>
        </a:spcBef>
        <a:spcAft>
          <a:spcPct val="0"/>
        </a:spcAft>
        <a:defRPr sz="3900">
          <a:solidFill>
            <a:srgbClr val="003399"/>
          </a:solidFill>
          <a:latin typeface="Verdana" panose="020B0604030504040204" pitchFamily="34" charset="0"/>
        </a:defRPr>
      </a:lvl6pPr>
      <a:lvl7pPr marL="1371600" algn="l" rtl="0" fontAlgn="base">
        <a:spcBef>
          <a:spcPct val="0"/>
        </a:spcBef>
        <a:spcAft>
          <a:spcPct val="0"/>
        </a:spcAft>
        <a:defRPr sz="3900">
          <a:solidFill>
            <a:srgbClr val="003399"/>
          </a:solidFill>
          <a:latin typeface="Verdana" panose="020B0604030504040204" pitchFamily="34" charset="0"/>
        </a:defRPr>
      </a:lvl7pPr>
      <a:lvl8pPr marL="2057400" algn="l" rtl="0" fontAlgn="base">
        <a:spcBef>
          <a:spcPct val="0"/>
        </a:spcBef>
        <a:spcAft>
          <a:spcPct val="0"/>
        </a:spcAft>
        <a:defRPr sz="3900">
          <a:solidFill>
            <a:srgbClr val="003399"/>
          </a:solidFill>
          <a:latin typeface="Verdana" panose="020B0604030504040204" pitchFamily="34" charset="0"/>
        </a:defRPr>
      </a:lvl8pPr>
      <a:lvl9pPr marL="2743200" algn="l" rtl="0" fontAlgn="base">
        <a:spcBef>
          <a:spcPct val="0"/>
        </a:spcBef>
        <a:spcAft>
          <a:spcPct val="0"/>
        </a:spcAft>
        <a:defRPr sz="3900">
          <a:solidFill>
            <a:srgbClr val="003399"/>
          </a:solidFill>
          <a:latin typeface="Verdana" panose="020B0604030504040204" pitchFamily="34" charset="0"/>
        </a:defRPr>
      </a:lvl9pPr>
    </p:titleStyle>
    <p:bodyStyle>
      <a:lvl1pPr algn="l" rtl="0" fontAlgn="base">
        <a:lnSpc>
          <a:spcPct val="110000"/>
        </a:lnSpc>
        <a:spcBef>
          <a:spcPct val="0"/>
        </a:spcBef>
        <a:spcAft>
          <a:spcPct val="0"/>
        </a:spcAft>
        <a:buClr>
          <a:srgbClr val="4F7BD3"/>
        </a:buClr>
        <a:buSzPct val="80000"/>
        <a:buFont typeface="Wingdings" panose="05000000000000000000" pitchFamily="2" charset="2"/>
        <a:tabLst>
          <a:tab pos="2424112" algn="l"/>
        </a:tabLst>
        <a:defRPr sz="2550" kern="1200">
          <a:solidFill>
            <a:srgbClr val="000000"/>
          </a:solidFill>
          <a:latin typeface="+mn-lt"/>
          <a:ea typeface="+mn-ea"/>
          <a:cs typeface="+mn-cs"/>
        </a:defRPr>
      </a:lvl1pPr>
      <a:lvl2pPr marL="809626" indent="-278608" algn="l" rtl="0" fontAlgn="base">
        <a:lnSpc>
          <a:spcPct val="110000"/>
        </a:lnSpc>
        <a:spcBef>
          <a:spcPct val="0"/>
        </a:spcBef>
        <a:spcAft>
          <a:spcPct val="0"/>
        </a:spcAft>
        <a:buClr>
          <a:srgbClr val="4F7BD3"/>
        </a:buClr>
        <a:buSzPct val="80000"/>
        <a:buFont typeface="Wingdings" panose="05000000000000000000" pitchFamily="2" charset="2"/>
        <a:buChar char="§"/>
        <a:tabLst>
          <a:tab pos="2424112" algn="l"/>
        </a:tabLst>
        <a:defRPr sz="2550" kern="1200">
          <a:solidFill>
            <a:srgbClr val="000000"/>
          </a:solidFill>
          <a:latin typeface="+mn-lt"/>
          <a:ea typeface="MS PGothic" panose="020B0600070205080204" pitchFamily="34" charset="-128"/>
          <a:cs typeface="+mn-cs"/>
        </a:defRPr>
      </a:lvl2pPr>
      <a:lvl3pPr marL="1343026" indent="-264320" algn="l" rtl="0" fontAlgn="base">
        <a:lnSpc>
          <a:spcPct val="110000"/>
        </a:lnSpc>
        <a:spcBef>
          <a:spcPct val="0"/>
        </a:spcBef>
        <a:spcAft>
          <a:spcPct val="0"/>
        </a:spcAft>
        <a:buClr>
          <a:srgbClr val="4F7BD3"/>
        </a:buClr>
        <a:buSzPct val="80000"/>
        <a:buFont typeface="Wingdings" panose="05000000000000000000" pitchFamily="2" charset="2"/>
        <a:buChar char="§"/>
        <a:tabLst>
          <a:tab pos="2424112" algn="l"/>
        </a:tabLst>
        <a:defRPr sz="2550" kern="1200">
          <a:solidFill>
            <a:srgbClr val="000000"/>
          </a:solidFill>
          <a:latin typeface="+mn-lt"/>
          <a:ea typeface="MS PGothic" panose="020B0600070205080204" pitchFamily="34" charset="-128"/>
          <a:cs typeface="+mn-cs"/>
        </a:defRPr>
      </a:lvl3pPr>
      <a:lvl4pPr marL="1878808" indent="-266700" algn="l" rtl="0" fontAlgn="base">
        <a:lnSpc>
          <a:spcPct val="110000"/>
        </a:lnSpc>
        <a:spcBef>
          <a:spcPct val="0"/>
        </a:spcBef>
        <a:spcAft>
          <a:spcPct val="0"/>
        </a:spcAft>
        <a:buClr>
          <a:srgbClr val="4F7BD3"/>
        </a:buClr>
        <a:buSzPct val="80000"/>
        <a:buFont typeface="Wingdings" panose="05000000000000000000" pitchFamily="2" charset="2"/>
        <a:buChar char="§"/>
        <a:tabLst>
          <a:tab pos="2424112" algn="l"/>
        </a:tabLst>
        <a:defRPr sz="2550" kern="1200">
          <a:solidFill>
            <a:srgbClr val="000000"/>
          </a:solidFill>
          <a:latin typeface="+mn-lt"/>
          <a:ea typeface="MS PGothic" panose="020B0600070205080204" pitchFamily="34" charset="-128"/>
          <a:cs typeface="+mn-cs"/>
        </a:defRPr>
      </a:lvl4pPr>
      <a:lvl5pPr marL="2424112" indent="-276226" algn="l" rtl="0" fontAlgn="base">
        <a:lnSpc>
          <a:spcPct val="110000"/>
        </a:lnSpc>
        <a:spcBef>
          <a:spcPct val="0"/>
        </a:spcBef>
        <a:spcAft>
          <a:spcPct val="0"/>
        </a:spcAft>
        <a:buClr>
          <a:srgbClr val="4F7BD3"/>
        </a:buClr>
        <a:buSzPct val="80000"/>
        <a:buFont typeface="Wingdings" panose="05000000000000000000" pitchFamily="2" charset="2"/>
        <a:buChar char="§"/>
        <a:tabLst>
          <a:tab pos="2424112" algn="l"/>
        </a:tabLst>
        <a:defRPr sz="2550" kern="1200">
          <a:solidFill>
            <a:schemeClr val="tx1"/>
          </a:solidFill>
          <a:latin typeface="+mn-lt"/>
          <a:ea typeface="MS PGothic" panose="020B0600070205080204" pitchFamily="34" charset="-128"/>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pt-B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0.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hyperlink" Target="mailto:cemecfipe@fipe.org.br" TargetMode="Externa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7CA7791-6045-4427-96D7-4A19E9747145}"/>
              </a:ext>
            </a:extLst>
          </p:cNvPr>
          <p:cNvSpPr txBox="1"/>
          <p:nvPr/>
        </p:nvSpPr>
        <p:spPr>
          <a:xfrm>
            <a:off x="1318792" y="4752199"/>
            <a:ext cx="20306256" cy="5281895"/>
          </a:xfrm>
          <a:prstGeom prst="rect">
            <a:avLst/>
          </a:prstGeom>
          <a:noFill/>
        </p:spPr>
        <p:txBody>
          <a:bodyPr wrap="square" rtlCol="0">
            <a:spAutoFit/>
          </a:bodyPr>
          <a:lstStyle/>
          <a:p>
            <a:pPr defTabSz="1828800" fontAlgn="base" hangingPunct="1">
              <a:lnSpc>
                <a:spcPct val="115000"/>
              </a:lnSpc>
              <a:spcBef>
                <a:spcPct val="40000"/>
              </a:spcBef>
              <a:spcAft>
                <a:spcPct val="0"/>
              </a:spcAft>
              <a:defRPr/>
            </a:pPr>
            <a:r>
              <a:rPr lang="pt-BR" sz="9600" b="1" kern="1200" baseline="-25000" dirty="0">
                <a:latin typeface="Calibri" panose="020F0502020204030204" pitchFamily="34" charset="0"/>
                <a:cs typeface="Calibri" panose="020F0502020204030204" pitchFamily="34" charset="0"/>
              </a:rPr>
              <a:t>PROJEÇÕES CEMEC FIPE DO </a:t>
            </a:r>
          </a:p>
          <a:p>
            <a:pPr defTabSz="1828800" fontAlgn="base" hangingPunct="1">
              <a:lnSpc>
                <a:spcPct val="115000"/>
              </a:lnSpc>
              <a:spcBef>
                <a:spcPct val="40000"/>
              </a:spcBef>
              <a:spcAft>
                <a:spcPct val="0"/>
              </a:spcAft>
              <a:defRPr/>
            </a:pPr>
            <a:r>
              <a:rPr lang="pt-BR" sz="9600" b="1" kern="1200" baseline="-25000" dirty="0">
                <a:latin typeface="Calibri" panose="020F0502020204030204" pitchFamily="34" charset="0"/>
                <a:cs typeface="Calibri" panose="020F0502020204030204" pitchFamily="34" charset="0"/>
              </a:rPr>
              <a:t>CUSTO DO FINANCIAMENTO DAS EMPRESAS</a:t>
            </a:r>
          </a:p>
          <a:p>
            <a:pPr defTabSz="1828800" fontAlgn="base" hangingPunct="1">
              <a:lnSpc>
                <a:spcPct val="115000"/>
              </a:lnSpc>
              <a:spcBef>
                <a:spcPct val="40000"/>
              </a:spcBef>
              <a:spcAft>
                <a:spcPct val="0"/>
              </a:spcAft>
              <a:defRPr/>
            </a:pPr>
            <a:r>
              <a:rPr lang="pt-BR" sz="9600" b="1" kern="1200" baseline="-25000" dirty="0">
                <a:latin typeface="Calibri" panose="020F0502020204030204" pitchFamily="34" charset="0"/>
                <a:cs typeface="Calibri" panose="020F0502020204030204" pitchFamily="34" charset="0"/>
              </a:rPr>
              <a:t>Otimização das fontes de recursos  de financiamento </a:t>
            </a:r>
          </a:p>
          <a:p>
            <a:pPr defTabSz="1828800" fontAlgn="base" hangingPunct="1">
              <a:lnSpc>
                <a:spcPct val="115000"/>
              </a:lnSpc>
              <a:spcBef>
                <a:spcPct val="40000"/>
              </a:spcBef>
              <a:spcAft>
                <a:spcPct val="0"/>
              </a:spcAft>
              <a:defRPr/>
            </a:pPr>
            <a:endParaRPr lang="pt-BR" sz="6600" b="1" kern="1200" baseline="-25000" dirty="0">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77B6EA59-2123-40E6-BDDE-4163AB680C50}"/>
              </a:ext>
            </a:extLst>
          </p:cNvPr>
          <p:cNvSpPr txBox="1"/>
          <p:nvPr/>
        </p:nvSpPr>
        <p:spPr>
          <a:xfrm>
            <a:off x="3113667" y="10760244"/>
            <a:ext cx="7344816" cy="748923"/>
          </a:xfrm>
          <a:prstGeom prst="rect">
            <a:avLst/>
          </a:prstGeom>
          <a:noFill/>
        </p:spPr>
        <p:txBody>
          <a:bodyPr wrap="square" rtlCol="0">
            <a:spAutoFit/>
          </a:bodyPr>
          <a:lstStyle>
            <a:defPPr>
              <a:defRPr lang="pt-BR"/>
            </a:defPPr>
            <a:lvl1pPr algn="ctr">
              <a:defRPr sz="2700" b="1" i="0">
                <a:latin typeface="+mj-lt"/>
              </a:defRPr>
            </a:lvl1pPr>
          </a:lstStyle>
          <a:p>
            <a:pPr defTabSz="1828800" fontAlgn="base" hangingPunct="1">
              <a:spcBef>
                <a:spcPct val="0"/>
              </a:spcBef>
              <a:spcAft>
                <a:spcPct val="0"/>
              </a:spcAft>
              <a:defRPr/>
            </a:pPr>
            <a:r>
              <a:rPr lang="pt-BR" sz="6400" kern="1200" spc="-2" baseline="-25000" dirty="0">
                <a:latin typeface="Calibri" panose="020F0502020204030204" pitchFamily="34" charset="0"/>
                <a:ea typeface="Verdana" panose="020B0604030504040204" pitchFamily="34" charset="0"/>
                <a:cs typeface="Calibri" panose="020F0502020204030204" pitchFamily="34" charset="0"/>
              </a:rPr>
              <a:t>14  de setembro de  2022</a:t>
            </a:r>
          </a:p>
        </p:txBody>
      </p:sp>
      <p:pic>
        <p:nvPicPr>
          <p:cNvPr id="6" name="Picture 20" descr="Fipe_cor">
            <a:extLst>
              <a:ext uri="{FF2B5EF4-FFF2-40B4-BE49-F238E27FC236}">
                <a16:creationId xmlns:a16="http://schemas.microsoft.com/office/drawing/2014/main" id="{2C3C2CCD-62A1-49C9-9CBA-10D65C70D60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39073" y="136036"/>
            <a:ext cx="2320158" cy="199641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2F774BCC-237F-41D4-B485-67571BE19D55}"/>
              </a:ext>
            </a:extLst>
          </p:cNvPr>
          <p:cNvPicPr/>
          <p:nvPr/>
        </p:nvPicPr>
        <p:blipFill rotWithShape="1">
          <a:blip r:embed="rId3"/>
          <a:srcRect r="46716"/>
          <a:stretch/>
        </p:blipFill>
        <p:spPr>
          <a:xfrm>
            <a:off x="16224448" y="274531"/>
            <a:ext cx="4759542" cy="1857922"/>
          </a:xfrm>
          <a:prstGeom prst="rect">
            <a:avLst/>
          </a:prstGeom>
          <a:ln>
            <a:noFill/>
          </a:ln>
        </p:spPr>
      </p:pic>
      <p:sp>
        <p:nvSpPr>
          <p:cNvPr id="7" name="CaixaDeTexto 6">
            <a:extLst>
              <a:ext uri="{FF2B5EF4-FFF2-40B4-BE49-F238E27FC236}">
                <a16:creationId xmlns:a16="http://schemas.microsoft.com/office/drawing/2014/main" id="{08A01DDE-E061-4D80-838E-508617856771}"/>
              </a:ext>
            </a:extLst>
          </p:cNvPr>
          <p:cNvSpPr txBox="1"/>
          <p:nvPr/>
        </p:nvSpPr>
        <p:spPr>
          <a:xfrm>
            <a:off x="14280232" y="10795977"/>
            <a:ext cx="7344816" cy="748923"/>
          </a:xfrm>
          <a:prstGeom prst="rect">
            <a:avLst/>
          </a:prstGeom>
          <a:noFill/>
        </p:spPr>
        <p:txBody>
          <a:bodyPr wrap="square" rtlCol="0">
            <a:spAutoFit/>
          </a:bodyPr>
          <a:lstStyle/>
          <a:p>
            <a:pPr algn="l" defTabSz="1828800" fontAlgn="base" hangingPunct="1">
              <a:spcBef>
                <a:spcPct val="0"/>
              </a:spcBef>
              <a:spcAft>
                <a:spcPct val="0"/>
              </a:spcAft>
            </a:pPr>
            <a:r>
              <a:rPr lang="pt-BR" sz="6400" b="1" kern="1200" baseline="-25000" dirty="0">
                <a:latin typeface="Calibri" panose="020F0502020204030204" pitchFamily="34" charset="0"/>
                <a:cs typeface="Calibri" panose="020F0502020204030204" pitchFamily="34" charset="0"/>
              </a:rPr>
              <a:t>Carlos A Rocca</a:t>
            </a:r>
          </a:p>
        </p:txBody>
      </p:sp>
    </p:spTree>
    <p:extLst>
      <p:ext uri="{BB962C8B-B14F-4D97-AF65-F5344CB8AC3E}">
        <p14:creationId xmlns:p14="http://schemas.microsoft.com/office/powerpoint/2010/main" val="7395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5B0E24-E0C0-4360-B4EE-EA74F2EEE5CD}"/>
              </a:ext>
            </a:extLst>
          </p:cNvPr>
          <p:cNvSpPr>
            <a:spLocks noGrp="1"/>
          </p:cNvSpPr>
          <p:nvPr>
            <p:ph type="title"/>
          </p:nvPr>
        </p:nvSpPr>
        <p:spPr>
          <a:xfrm>
            <a:off x="1105625" y="377586"/>
            <a:ext cx="21031200" cy="1966671"/>
          </a:xfrm>
        </p:spPr>
        <p:txBody>
          <a:bodyPr>
            <a:normAutofit fontScale="90000"/>
          </a:bodyPr>
          <a:lstStyle/>
          <a:p>
            <a:r>
              <a:rPr lang="pt-BR" sz="6000" b="1" dirty="0">
                <a:latin typeface="Calibri" panose="020F0502020204030204" pitchFamily="34" charset="0"/>
                <a:cs typeface="Calibri" panose="020F0502020204030204" pitchFamily="34" charset="0"/>
              </a:rPr>
              <a:t>Prazos de  pagamento são muito diferentes entre  fontes de recursos </a:t>
            </a:r>
            <a:br>
              <a:rPr lang="pt-BR" sz="6000" b="1" dirty="0">
                <a:latin typeface="Calibri" panose="020F0502020204030204" pitchFamily="34" charset="0"/>
                <a:cs typeface="Calibri" panose="020F0502020204030204" pitchFamily="34" charset="0"/>
              </a:rPr>
            </a:br>
            <a:r>
              <a:rPr lang="pt-BR" sz="4000" b="1" dirty="0">
                <a:latin typeface="Calibri" panose="020F0502020204030204" pitchFamily="34" charset="0"/>
                <a:cs typeface="Calibri" panose="020F0502020204030204" pitchFamily="34" charset="0"/>
              </a:rPr>
              <a:t>Obs.: Bonds externos em 2020 muito afetados por emissões longas da Petrobras, </a:t>
            </a:r>
            <a:r>
              <a:rPr lang="pt-BR" sz="4000" b="1" dirty="0" err="1">
                <a:latin typeface="Calibri" panose="020F0502020204030204" pitchFamily="34" charset="0"/>
                <a:cs typeface="Calibri" panose="020F0502020204030204" pitchFamily="34" charset="0"/>
              </a:rPr>
              <a:t>Brasken</a:t>
            </a:r>
            <a:r>
              <a:rPr lang="pt-BR" sz="4000" b="1" dirty="0">
                <a:latin typeface="Calibri" panose="020F0502020204030204" pitchFamily="34" charset="0"/>
                <a:cs typeface="Calibri" panose="020F0502020204030204" pitchFamily="34" charset="0"/>
              </a:rPr>
              <a:t>, Gerdau e BRF   </a:t>
            </a:r>
          </a:p>
        </p:txBody>
      </p:sp>
      <p:pic>
        <p:nvPicPr>
          <p:cNvPr id="10" name="Imagem 9">
            <a:extLst>
              <a:ext uri="{FF2B5EF4-FFF2-40B4-BE49-F238E27FC236}">
                <a16:creationId xmlns:a16="http://schemas.microsoft.com/office/drawing/2014/main" id="{6828DE87-EC2A-4E2D-887B-90E8AC2E9EDA}"/>
              </a:ext>
            </a:extLst>
          </p:cNvPr>
          <p:cNvPicPr>
            <a:picLocks noChangeAspect="1"/>
          </p:cNvPicPr>
          <p:nvPr/>
        </p:nvPicPr>
        <p:blipFill>
          <a:blip r:embed="rId2"/>
          <a:stretch>
            <a:fillRect/>
          </a:stretch>
        </p:blipFill>
        <p:spPr>
          <a:xfrm>
            <a:off x="1102768" y="2704500"/>
            <a:ext cx="21031200" cy="10008201"/>
          </a:xfrm>
          <a:prstGeom prst="rect">
            <a:avLst/>
          </a:prstGeom>
        </p:spPr>
      </p:pic>
      <p:sp>
        <p:nvSpPr>
          <p:cNvPr id="6" name="Espaço Reservado para Rodapé 3">
            <a:extLst>
              <a:ext uri="{FF2B5EF4-FFF2-40B4-BE49-F238E27FC236}">
                <a16:creationId xmlns:a16="http://schemas.microsoft.com/office/drawing/2014/main" id="{28DF8041-AE3E-EAC6-A861-FCBBDE88E0B7}"/>
              </a:ext>
            </a:extLst>
          </p:cNvPr>
          <p:cNvSpPr txBox="1">
            <a:spLocks/>
          </p:cNvSpPr>
          <p:nvPr/>
        </p:nvSpPr>
        <p:spPr>
          <a:xfrm>
            <a:off x="8077200" y="13072944"/>
            <a:ext cx="82296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8" name="Espaço Reservado para Número de Slide 4">
            <a:extLst>
              <a:ext uri="{FF2B5EF4-FFF2-40B4-BE49-F238E27FC236}">
                <a16:creationId xmlns:a16="http://schemas.microsoft.com/office/drawing/2014/main" id="{0DD9FD69-0379-101E-92CD-5346AC2B1C52}"/>
              </a:ext>
            </a:extLst>
          </p:cNvPr>
          <p:cNvSpPr txBox="1">
            <a:spLocks/>
          </p:cNvSpPr>
          <p:nvPr/>
        </p:nvSpPr>
        <p:spPr>
          <a:xfrm>
            <a:off x="17221200" y="13072944"/>
            <a:ext cx="54864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10</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343734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D4464-1EB7-4AB2-B425-A6792C12033A}"/>
              </a:ext>
            </a:extLst>
          </p:cNvPr>
          <p:cNvSpPr>
            <a:spLocks noGrp="1"/>
          </p:cNvSpPr>
          <p:nvPr>
            <p:ph type="title"/>
          </p:nvPr>
        </p:nvSpPr>
        <p:spPr>
          <a:xfrm>
            <a:off x="1645987" y="-270792"/>
            <a:ext cx="21031200" cy="2651126"/>
          </a:xfrm>
        </p:spPr>
        <p:txBody>
          <a:bodyPr>
            <a:normAutofit/>
          </a:bodyPr>
          <a:lstStyle/>
          <a:p>
            <a:pPr algn="just"/>
            <a:r>
              <a:rPr lang="pt-BR" sz="5400" b="1" dirty="0">
                <a:latin typeface="Calibri" panose="020F0502020204030204" pitchFamily="34" charset="0"/>
                <a:cs typeface="Calibri" panose="020F0502020204030204" pitchFamily="34" charset="0"/>
              </a:rPr>
              <a:t>Redução  do custo de  financiamento abaixo do ROIC  gera resultado positivo da alavancagem e  aumenta retorno do capital próprio (ROE) </a:t>
            </a:r>
            <a:br>
              <a:rPr lang="pt-BR" sz="5400" b="1" dirty="0">
                <a:latin typeface="Calibri" panose="020F0502020204030204" pitchFamily="34" charset="0"/>
                <a:cs typeface="Calibri" panose="020F0502020204030204" pitchFamily="34" charset="0"/>
              </a:rPr>
            </a:br>
            <a:r>
              <a:rPr lang="pt-BR" sz="4000" b="1" dirty="0">
                <a:latin typeface="Calibri" panose="020F0502020204030204" pitchFamily="34" charset="0"/>
                <a:cs typeface="Calibri" panose="020F0502020204030204" pitchFamily="34" charset="0"/>
              </a:rPr>
              <a:t>Dados de empresas abertas ano terminado em junho de 2021 </a:t>
            </a:r>
            <a:endParaRPr lang="pt-BR" sz="4000" b="1" dirty="0">
              <a:solidFill>
                <a:srgbClr val="C00000"/>
              </a:solidFill>
              <a:latin typeface="Calibri" panose="020F0502020204030204" pitchFamily="34" charset="0"/>
              <a:cs typeface="Calibri" panose="020F0502020204030204" pitchFamily="34" charset="0"/>
            </a:endParaRPr>
          </a:p>
        </p:txBody>
      </p:sp>
      <p:pic>
        <p:nvPicPr>
          <p:cNvPr id="8" name="Imagem 7">
            <a:extLst>
              <a:ext uri="{FF2B5EF4-FFF2-40B4-BE49-F238E27FC236}">
                <a16:creationId xmlns:a16="http://schemas.microsoft.com/office/drawing/2014/main" id="{BD2C70B4-BC8D-6F75-AA98-31EFCF51D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864" y="2775843"/>
            <a:ext cx="20005637" cy="481757"/>
          </a:xfrm>
          <a:prstGeom prst="rect">
            <a:avLst/>
          </a:prstGeom>
          <a:noFill/>
          <a:extLst>
            <a:ext uri="{909E8E84-426E-40DD-AFC4-6F175D3DCCD1}">
              <a14:hiddenFill xmlns:a14="http://schemas.microsoft.com/office/drawing/2010/main">
                <a:solidFill>
                  <a:srgbClr val="FFFFFF"/>
                </a:solidFill>
              </a14:hiddenFill>
            </a:ext>
          </a:extLst>
        </p:spPr>
      </p:pic>
      <p:sp>
        <p:nvSpPr>
          <p:cNvPr id="7" name="Espaço Reservado para Rodapé 3">
            <a:extLst>
              <a:ext uri="{FF2B5EF4-FFF2-40B4-BE49-F238E27FC236}">
                <a16:creationId xmlns:a16="http://schemas.microsoft.com/office/drawing/2014/main" id="{EAEA9B12-717E-7329-C581-48BD1A08CB3F}"/>
              </a:ext>
            </a:extLst>
          </p:cNvPr>
          <p:cNvSpPr txBox="1">
            <a:spLocks/>
          </p:cNvSpPr>
          <p:nvPr/>
        </p:nvSpPr>
        <p:spPr>
          <a:xfrm>
            <a:off x="8077200" y="13072944"/>
            <a:ext cx="82296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10" name="Espaço Reservado para Número de Slide 4">
            <a:extLst>
              <a:ext uri="{FF2B5EF4-FFF2-40B4-BE49-F238E27FC236}">
                <a16:creationId xmlns:a16="http://schemas.microsoft.com/office/drawing/2014/main" id="{D22FF739-716B-41B5-BD6E-CB413738648E}"/>
              </a:ext>
            </a:extLst>
          </p:cNvPr>
          <p:cNvSpPr txBox="1">
            <a:spLocks/>
          </p:cNvSpPr>
          <p:nvPr/>
        </p:nvSpPr>
        <p:spPr>
          <a:xfrm>
            <a:off x="17221200" y="13072944"/>
            <a:ext cx="54864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11</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graphicFrame>
        <p:nvGraphicFramePr>
          <p:cNvPr id="4" name="Tabela 3">
            <a:extLst>
              <a:ext uri="{FF2B5EF4-FFF2-40B4-BE49-F238E27FC236}">
                <a16:creationId xmlns:a16="http://schemas.microsoft.com/office/drawing/2014/main" id="{E3755173-476A-4C5B-107C-FE97BF9A37C4}"/>
              </a:ext>
            </a:extLst>
          </p:cNvPr>
          <p:cNvGraphicFramePr>
            <a:graphicFrameLocks noGrp="1"/>
          </p:cNvGraphicFramePr>
          <p:nvPr>
            <p:extLst>
              <p:ext uri="{D42A27DB-BD31-4B8C-83A1-F6EECF244321}">
                <p14:modId xmlns:p14="http://schemas.microsoft.com/office/powerpoint/2010/main" val="756852462"/>
              </p:ext>
            </p:extLst>
          </p:nvPr>
        </p:nvGraphicFramePr>
        <p:xfrm>
          <a:off x="1966864" y="3744548"/>
          <a:ext cx="20234246" cy="8802080"/>
        </p:xfrm>
        <a:graphic>
          <a:graphicData uri="http://schemas.openxmlformats.org/drawingml/2006/table">
            <a:tbl>
              <a:tblPr/>
              <a:tblGrid>
                <a:gridCol w="2690426">
                  <a:extLst>
                    <a:ext uri="{9D8B030D-6E8A-4147-A177-3AD203B41FA5}">
                      <a16:colId xmlns:a16="http://schemas.microsoft.com/office/drawing/2014/main" val="3656005585"/>
                    </a:ext>
                  </a:extLst>
                </a:gridCol>
                <a:gridCol w="2690426">
                  <a:extLst>
                    <a:ext uri="{9D8B030D-6E8A-4147-A177-3AD203B41FA5}">
                      <a16:colId xmlns:a16="http://schemas.microsoft.com/office/drawing/2014/main" val="405330504"/>
                    </a:ext>
                  </a:extLst>
                </a:gridCol>
                <a:gridCol w="2690426">
                  <a:extLst>
                    <a:ext uri="{9D8B030D-6E8A-4147-A177-3AD203B41FA5}">
                      <a16:colId xmlns:a16="http://schemas.microsoft.com/office/drawing/2014/main" val="328022190"/>
                    </a:ext>
                  </a:extLst>
                </a:gridCol>
                <a:gridCol w="3469166">
                  <a:extLst>
                    <a:ext uri="{9D8B030D-6E8A-4147-A177-3AD203B41FA5}">
                      <a16:colId xmlns:a16="http://schemas.microsoft.com/office/drawing/2014/main" val="3206815063"/>
                    </a:ext>
                  </a:extLst>
                </a:gridCol>
                <a:gridCol w="2501116">
                  <a:extLst>
                    <a:ext uri="{9D8B030D-6E8A-4147-A177-3AD203B41FA5}">
                      <a16:colId xmlns:a16="http://schemas.microsoft.com/office/drawing/2014/main" val="1521783808"/>
                    </a:ext>
                  </a:extLst>
                </a:gridCol>
                <a:gridCol w="2664296">
                  <a:extLst>
                    <a:ext uri="{9D8B030D-6E8A-4147-A177-3AD203B41FA5}">
                      <a16:colId xmlns:a16="http://schemas.microsoft.com/office/drawing/2014/main" val="955670247"/>
                    </a:ext>
                  </a:extLst>
                </a:gridCol>
                <a:gridCol w="3528390">
                  <a:extLst>
                    <a:ext uri="{9D8B030D-6E8A-4147-A177-3AD203B41FA5}">
                      <a16:colId xmlns:a16="http://schemas.microsoft.com/office/drawing/2014/main" val="1805792121"/>
                    </a:ext>
                  </a:extLst>
                </a:gridCol>
              </a:tblGrid>
              <a:tr h="2031250">
                <a:tc>
                  <a:txBody>
                    <a:bodyPr/>
                    <a:lstStyle/>
                    <a:p>
                      <a:pPr algn="ctr" rtl="0" fontAlgn="ctr"/>
                      <a:r>
                        <a:rPr lang="pt-BR" sz="4000" b="1" i="0" u="none" strike="noStrike" dirty="0">
                          <a:solidFill>
                            <a:srgbClr val="000000"/>
                          </a:solidFill>
                          <a:effectLst/>
                          <a:latin typeface="Calibri" panose="020F0502020204030204" pitchFamily="34" charset="0"/>
                        </a:rPr>
                        <a:t>DECIL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ROIC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Alavancagem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Custo da divida </a:t>
                      </a:r>
                      <a:r>
                        <a:rPr lang="pt-BR" sz="4000" b="1" i="0" u="none" strike="noStrike" dirty="0" err="1">
                          <a:solidFill>
                            <a:srgbClr val="000000"/>
                          </a:solidFill>
                          <a:effectLst/>
                          <a:latin typeface="Calibri" panose="020F0502020204030204" pitchFamily="34" charset="0"/>
                        </a:rPr>
                        <a:t>ex</a:t>
                      </a:r>
                      <a:r>
                        <a:rPr lang="pt-BR" sz="4000" b="1" i="0" u="none" strike="noStrike" dirty="0">
                          <a:solidFill>
                            <a:srgbClr val="000000"/>
                          </a:solidFill>
                          <a:effectLst/>
                          <a:latin typeface="Calibri" panose="020F0502020204030204" pitchFamily="34" charset="0"/>
                        </a:rPr>
                        <a:t> 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ROIC-juro ex 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Resultado Alavancagem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299412"/>
                  </a:ext>
                </a:extLst>
              </a:tr>
              <a:tr h="677083">
                <a:tc>
                  <a:txBody>
                    <a:bodyPr/>
                    <a:lstStyle/>
                    <a:p>
                      <a:pPr algn="ctr" rtl="0" fontAlgn="b"/>
                      <a:r>
                        <a:rPr lang="pt-BR" sz="4000" b="1" i="0" u="none" strike="noStrike">
                          <a:solidFill>
                            <a:srgbClr val="000000"/>
                          </a:solidFill>
                          <a:effectLst/>
                          <a:latin typeface="Calibri" panose="020F0502020204030204" pitchFamily="34" charset="0"/>
                        </a:rPr>
                        <a:t>1o.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13,10%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10,40%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000000"/>
                          </a:solidFill>
                          <a:effectLst/>
                          <a:latin typeface="Calibri" panose="020F0502020204030204" pitchFamily="34" charset="0"/>
                        </a:rPr>
                        <a:t>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351267"/>
                  </a:ext>
                </a:extLst>
              </a:tr>
              <a:tr h="677083">
                <a:tc>
                  <a:txBody>
                    <a:bodyPr/>
                    <a:lstStyle/>
                    <a:p>
                      <a:pPr algn="ctr" rtl="0" fontAlgn="b"/>
                      <a:r>
                        <a:rPr lang="pt-BR" sz="4000" b="1" i="0" u="none" strike="noStrike">
                          <a:solidFill>
                            <a:srgbClr val="000000"/>
                          </a:solidFill>
                          <a:effectLst/>
                          <a:latin typeface="Calibri" panose="020F0502020204030204" pitchFamily="34" charset="0"/>
                        </a:rPr>
                        <a:t>2o.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61,50%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18,90%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000000"/>
                          </a:solidFill>
                          <a:effectLst/>
                          <a:latin typeface="Calibri" panose="020F0502020204030204" pitchFamily="34" charset="0"/>
                        </a:rPr>
                        <a:t>12,95%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42,60%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203810"/>
                  </a:ext>
                </a:extLst>
              </a:tr>
              <a:tr h="677083">
                <a:tc>
                  <a:txBody>
                    <a:bodyPr/>
                    <a:lstStyle/>
                    <a:p>
                      <a:pPr algn="ctr" rtl="0" fontAlgn="b"/>
                      <a:r>
                        <a:rPr lang="pt-BR" sz="4000" b="1" i="0" u="none" strike="noStrike">
                          <a:solidFill>
                            <a:srgbClr val="000000"/>
                          </a:solidFill>
                          <a:effectLst/>
                          <a:latin typeface="Calibri" panose="020F0502020204030204" pitchFamily="34" charset="0"/>
                        </a:rPr>
                        <a:t>3o.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chemeClr val="tx1"/>
                          </a:solidFill>
                          <a:effectLst/>
                          <a:latin typeface="Calibri" panose="020F0502020204030204" pitchFamily="34" charset="0"/>
                        </a:rPr>
                        <a:t>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chemeClr val="tx1"/>
                          </a:solidFill>
                          <a:effectLst/>
                          <a:latin typeface="Calibri" panose="020F0502020204030204" pitchFamily="34" charset="0"/>
                        </a:rPr>
                        <a:t>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000000"/>
                          </a:solidFill>
                          <a:effectLst/>
                          <a:latin typeface="Calibri" panose="020F0502020204030204" pitchFamily="34" charset="0"/>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138527"/>
                  </a:ext>
                </a:extLst>
              </a:tr>
              <a:tr h="677083">
                <a:tc>
                  <a:txBody>
                    <a:bodyPr/>
                    <a:lstStyle/>
                    <a:p>
                      <a:pPr algn="ctr" rtl="0" fontAlgn="b"/>
                      <a:r>
                        <a:rPr lang="pt-BR" sz="4000" b="1" i="0" u="none" strike="noStrike">
                          <a:solidFill>
                            <a:srgbClr val="000000"/>
                          </a:solidFill>
                          <a:effectLst/>
                          <a:latin typeface="Calibri" panose="020F0502020204030204" pitchFamily="34" charset="0"/>
                        </a:rPr>
                        <a:t>4o.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19,40%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14,40%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000000"/>
                          </a:solidFill>
                          <a:effectLst/>
                          <a:latin typeface="Calibri" panose="020F0502020204030204" pitchFamily="34" charset="0"/>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854931"/>
                  </a:ext>
                </a:extLst>
              </a:tr>
              <a:tr h="677083">
                <a:tc>
                  <a:txBody>
                    <a:bodyPr/>
                    <a:lstStyle/>
                    <a:p>
                      <a:pPr algn="ctr" rtl="0" fontAlgn="b"/>
                      <a:r>
                        <a:rPr lang="pt-BR" sz="4000" b="1" i="0" u="none" strike="noStrike">
                          <a:solidFill>
                            <a:srgbClr val="000000"/>
                          </a:solidFill>
                          <a:effectLst/>
                          <a:latin typeface="Calibri" panose="020F0502020204030204" pitchFamily="34" charset="0"/>
                        </a:rPr>
                        <a:t>5o.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33,60%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17,50%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000000"/>
                          </a:solidFill>
                          <a:effectLst/>
                          <a:latin typeface="Calibri" panose="020F0502020204030204" pitchFamily="34" charset="0"/>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10,66%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000000"/>
                          </a:solidFill>
                          <a:effectLst/>
                          <a:latin typeface="Calibri" panose="020F0502020204030204" pitchFamily="34" charset="0"/>
                        </a:rPr>
                        <a:t>16,10%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368993"/>
                  </a:ext>
                </a:extLst>
              </a:tr>
              <a:tr h="677083">
                <a:tc>
                  <a:txBody>
                    <a:bodyPr/>
                    <a:lstStyle/>
                    <a:p>
                      <a:pPr algn="ctr" rtl="0" fontAlgn="b"/>
                      <a:r>
                        <a:rPr lang="pt-BR" sz="4000" b="1" i="0" u="none" strike="noStrike">
                          <a:solidFill>
                            <a:srgbClr val="000000"/>
                          </a:solidFill>
                          <a:effectLst/>
                          <a:latin typeface="Calibri" panose="020F0502020204030204" pitchFamily="34" charset="0"/>
                        </a:rPr>
                        <a:t>6o.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000000"/>
                          </a:solidFill>
                          <a:effectLst/>
                          <a:latin typeface="Calibri" panose="020F0502020204030204" pitchFamily="34"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FF0000"/>
                          </a:solidFill>
                          <a:effectLst/>
                          <a:latin typeface="Calibri" panose="020F050202020403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chemeClr val="tx1"/>
                          </a:solidFill>
                          <a:effectLst/>
                          <a:latin typeface="Calibri" panose="020F0502020204030204" pitchFamily="34" charset="0"/>
                        </a:rPr>
                        <a:t>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C00000"/>
                          </a:solidFill>
                          <a:effectLst/>
                          <a:latin typeface="Calibri" panose="020F0502020204030204" pitchFamily="34" charset="0"/>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FF0000"/>
                          </a:solidFill>
                          <a:effectLst/>
                          <a:latin typeface="Calibri" panose="020F0502020204030204" pitchFamily="34" charset="0"/>
                        </a:rPr>
                        <a:t>-3,45%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FF0000"/>
                          </a:solidFill>
                          <a:effectLst/>
                          <a:latin typeface="Calibri" panose="020F0502020204030204" pitchFamily="34"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535227"/>
                  </a:ext>
                </a:extLst>
              </a:tr>
              <a:tr h="677083">
                <a:tc>
                  <a:txBody>
                    <a:bodyPr/>
                    <a:lstStyle/>
                    <a:p>
                      <a:pPr algn="ctr" rtl="0" fontAlgn="b"/>
                      <a:r>
                        <a:rPr lang="pt-BR" sz="4000" b="1" i="0" u="none" strike="noStrike">
                          <a:solidFill>
                            <a:srgbClr val="000000"/>
                          </a:solidFill>
                          <a:effectLst/>
                          <a:latin typeface="Calibri" panose="020F0502020204030204" pitchFamily="34" charset="0"/>
                        </a:rPr>
                        <a:t>7o.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25,80%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16,60%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78377"/>
                  </a:ext>
                </a:extLst>
              </a:tr>
              <a:tr h="677083">
                <a:tc>
                  <a:txBody>
                    <a:bodyPr/>
                    <a:lstStyle/>
                    <a:p>
                      <a:pPr algn="ctr" rtl="0" fontAlgn="b"/>
                      <a:r>
                        <a:rPr lang="pt-BR" sz="4000" b="1" i="0" u="none" strike="noStrike">
                          <a:solidFill>
                            <a:srgbClr val="000000"/>
                          </a:solidFill>
                          <a:effectLst/>
                          <a:latin typeface="Calibri" panose="020F0502020204030204" pitchFamily="34" charset="0"/>
                        </a:rPr>
                        <a:t>8o.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FF0000"/>
                          </a:solidFill>
                          <a:effectLst/>
                          <a:latin typeface="Calibri" panose="020F0502020204030204" pitchFamily="34" charset="0"/>
                        </a:rPr>
                        <a:t>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chemeClr val="tx1"/>
                          </a:solidFill>
                          <a:effectLst/>
                          <a:latin typeface="Calibri" panose="020F0502020204030204" pitchFamily="34" charset="0"/>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C00000"/>
                          </a:solidFill>
                          <a:effectLst/>
                          <a:latin typeface="Calibri" panose="020F0502020204030204" pitchFamily="34" charset="0"/>
                        </a:rPr>
                        <a:t>10,60%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FF0000"/>
                          </a:solidFill>
                          <a:effectLst/>
                          <a:latin typeface="Calibri" panose="020F0502020204030204" pitchFamily="34" charset="0"/>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FF0000"/>
                          </a:solidFill>
                          <a:effectLst/>
                          <a:latin typeface="Calibri" panose="020F050202020403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825612"/>
                  </a:ext>
                </a:extLst>
              </a:tr>
              <a:tr h="677083">
                <a:tc>
                  <a:txBody>
                    <a:bodyPr/>
                    <a:lstStyle/>
                    <a:p>
                      <a:pPr algn="ctr" rtl="0" fontAlgn="b"/>
                      <a:r>
                        <a:rPr lang="pt-BR" sz="4000" b="1" i="0" u="none" strike="noStrike">
                          <a:solidFill>
                            <a:srgbClr val="000000"/>
                          </a:solidFill>
                          <a:effectLst/>
                          <a:latin typeface="Calibri" panose="020F0502020204030204" pitchFamily="34" charset="0"/>
                        </a:rPr>
                        <a:t>9o.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FF0000"/>
                          </a:solidFill>
                          <a:effectLst/>
                          <a:latin typeface="Calibri" panose="020F0502020204030204" pitchFamily="34" charset="0"/>
                        </a:rPr>
                        <a:t>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chemeClr val="tx1"/>
                          </a:solidFill>
                          <a:effectLst/>
                          <a:latin typeface="Calibri" panose="020F0502020204030204" pitchFamily="34" charset="0"/>
                        </a:rPr>
                        <a:t>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FF0000"/>
                          </a:solidFill>
                          <a:effectLst/>
                          <a:latin typeface="Calibri" panose="020F0502020204030204" pitchFamily="34" charset="0"/>
                        </a:rPr>
                        <a:t>13,46%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FF0000"/>
                          </a:solidFill>
                          <a:effectLst/>
                          <a:latin typeface="Calibri" panose="020F0502020204030204" pitchFamily="34" charset="0"/>
                        </a:rPr>
                        <a:t>-8,06%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FF0000"/>
                          </a:solidFill>
                          <a:effectLst/>
                          <a:latin typeface="Calibri" panose="020F0502020204030204" pitchFamily="34" charset="0"/>
                        </a:rPr>
                        <a:t>-5,40%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299490"/>
                  </a:ext>
                </a:extLst>
              </a:tr>
              <a:tr h="677083">
                <a:tc>
                  <a:txBody>
                    <a:bodyPr/>
                    <a:lstStyle/>
                    <a:p>
                      <a:pPr algn="ctr" rtl="0" fontAlgn="b"/>
                      <a:r>
                        <a:rPr lang="pt-BR" sz="4000" b="1" i="0" u="none" strike="noStrike" dirty="0">
                          <a:solidFill>
                            <a:srgbClr val="000000"/>
                          </a:solidFill>
                          <a:effectLst/>
                          <a:latin typeface="Calibri" panose="020F0502020204030204" pitchFamily="34" charset="0"/>
                        </a:rPr>
                        <a:t>10o.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000000"/>
                          </a:solidFill>
                          <a:effectLst/>
                          <a:latin typeface="Calibri" panose="020F0502020204030204" pitchFamily="34" charset="0"/>
                        </a:rPr>
                        <a:t>-33,60%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FF0000"/>
                          </a:solidFill>
                          <a:effectLst/>
                          <a:latin typeface="Calibri" panose="020F0502020204030204" pitchFamily="34" charset="0"/>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chemeClr val="tx1"/>
                          </a:solidFill>
                          <a:effectLst/>
                          <a:latin typeface="Calibri" panose="020F0502020204030204" pitchFamily="34" charset="0"/>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C00000"/>
                          </a:solidFill>
                          <a:effectLst/>
                          <a:latin typeface="Calibri" panose="020F0502020204030204" pitchFamily="34" charset="0"/>
                        </a:rPr>
                        <a:t>20,57%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a:solidFill>
                            <a:srgbClr val="FF0000"/>
                          </a:solidFill>
                          <a:effectLst/>
                          <a:latin typeface="Calibri" panose="020F0502020204030204" pitchFamily="34" charset="0"/>
                        </a:rPr>
                        <a:t>-23,97%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0" b="1" i="0" u="none" strike="noStrike" dirty="0">
                          <a:solidFill>
                            <a:srgbClr val="FF0000"/>
                          </a:solidFill>
                          <a:effectLst/>
                          <a:latin typeface="Calibri" panose="020F0502020204030204" pitchFamily="34" charset="0"/>
                        </a:rPr>
                        <a:t>-30,20%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574588"/>
                  </a:ext>
                </a:extLst>
              </a:tr>
            </a:tbl>
          </a:graphicData>
        </a:graphic>
      </p:graphicFrame>
    </p:spTree>
    <p:extLst>
      <p:ext uri="{BB962C8B-B14F-4D97-AF65-F5344CB8AC3E}">
        <p14:creationId xmlns:p14="http://schemas.microsoft.com/office/powerpoint/2010/main" val="200241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9EB89BB-ED28-4D7B-88A6-19F3AB28111D}"/>
              </a:ext>
            </a:extLst>
          </p:cNvPr>
          <p:cNvPicPr>
            <a:picLocks noChangeAspect="1"/>
          </p:cNvPicPr>
          <p:nvPr/>
        </p:nvPicPr>
        <p:blipFill>
          <a:blip r:embed="rId2"/>
          <a:stretch>
            <a:fillRect/>
          </a:stretch>
        </p:blipFill>
        <p:spPr>
          <a:xfrm>
            <a:off x="2357036" y="2502690"/>
            <a:ext cx="20375902" cy="9022916"/>
          </a:xfrm>
          <a:prstGeom prst="rect">
            <a:avLst/>
          </a:prstGeom>
        </p:spPr>
      </p:pic>
      <p:sp>
        <p:nvSpPr>
          <p:cNvPr id="6" name="CaixaDeTexto 5">
            <a:extLst>
              <a:ext uri="{FF2B5EF4-FFF2-40B4-BE49-F238E27FC236}">
                <a16:creationId xmlns:a16="http://schemas.microsoft.com/office/drawing/2014/main" id="{087EDF5F-BEC0-4B1E-9CE0-4BB8DF0925AE}"/>
              </a:ext>
            </a:extLst>
          </p:cNvPr>
          <p:cNvSpPr txBox="1"/>
          <p:nvPr/>
        </p:nvSpPr>
        <p:spPr>
          <a:xfrm>
            <a:off x="2357036" y="560335"/>
            <a:ext cx="18789294" cy="1938992"/>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sz="6000" b="1" i="0" u="none" strike="noStrike" kern="0" cap="none" spc="0" normalizeH="0" baseline="0" noProof="0" dirty="0">
                <a:ln>
                  <a:noFill/>
                </a:ln>
                <a:solidFill>
                  <a:srgbClr val="000000"/>
                </a:solidFill>
                <a:effectLst/>
                <a:uLnTx/>
                <a:uFillTx/>
                <a:latin typeface="Calibri" panose="020F0502020204030204"/>
                <a:ea typeface="+mn-ea"/>
                <a:cs typeface="+mn-cs"/>
                <a:sym typeface="Helvetica Light"/>
              </a:rPr>
              <a:t>Resultado: redução do custo de capital aumenta o valor da empresa</a:t>
            </a:r>
          </a:p>
        </p:txBody>
      </p:sp>
      <p:sp>
        <p:nvSpPr>
          <p:cNvPr id="7" name="CaixaDeTexto 6">
            <a:extLst>
              <a:ext uri="{FF2B5EF4-FFF2-40B4-BE49-F238E27FC236}">
                <a16:creationId xmlns:a16="http://schemas.microsoft.com/office/drawing/2014/main" id="{C0669E65-2F83-4E45-93B9-22EA03FA48FA}"/>
              </a:ext>
            </a:extLst>
          </p:cNvPr>
          <p:cNvSpPr txBox="1"/>
          <p:nvPr/>
        </p:nvSpPr>
        <p:spPr>
          <a:xfrm>
            <a:off x="2320701" y="12229135"/>
            <a:ext cx="19844076" cy="523220"/>
          </a:xfrm>
          <a:prstGeom prst="rect">
            <a:avLst/>
          </a:prstGeom>
          <a:noFill/>
        </p:spPr>
        <p:txBody>
          <a:bodyPr wrap="square" rtlCol="0">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pt-BR"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Fonte:</a:t>
            </a:r>
            <a:r>
              <a:rPr kumimoji="0" lang="pt-BR" sz="2800" b="0" i="0" u="none" strike="noStrike" kern="0" cap="none" spc="0" normalizeH="0" baseline="0" noProof="0" dirty="0">
                <a:ln>
                  <a:noFill/>
                </a:ln>
                <a:solidFill>
                  <a:srgbClr val="000000"/>
                </a:solidFill>
                <a:effectLst/>
                <a:uLnTx/>
                <a:uFillTx/>
                <a:latin typeface="Calibri" panose="020F0502020204030204"/>
                <a:ea typeface="+mn-ea"/>
                <a:cs typeface="+mn-cs"/>
                <a:sym typeface="Helvetica Light"/>
              </a:rPr>
              <a:t> </a:t>
            </a:r>
            <a:r>
              <a:rPr kumimoji="0" lang="pt-BR" sz="28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Aswath</a:t>
            </a:r>
            <a:r>
              <a:rPr kumimoji="0" lang="pt-BR"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a:t>
            </a:r>
            <a:r>
              <a:rPr kumimoji="0" lang="pt-BR" sz="28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Damodaran</a:t>
            </a:r>
            <a:r>
              <a:rPr kumimoji="0" lang="pt-BR"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 2002 – Finanças Corporativas Aplicadas – Manual do Usuário   - Bookman – Porto Alegre 2002 -  pg. 278 </a:t>
            </a:r>
            <a:endParaRPr kumimoji="0" lang="pt-BR" sz="2800" b="1" i="0" u="none" strike="noStrike" kern="0" cap="none" spc="0" normalizeH="0" baseline="0" noProof="0" dirty="0">
              <a:ln>
                <a:noFill/>
              </a:ln>
              <a:solidFill>
                <a:srgbClr val="000000"/>
              </a:solidFill>
              <a:effectLst/>
              <a:uLnTx/>
              <a:uFillTx/>
              <a:latin typeface="Calibri" panose="020F0502020204030204"/>
              <a:ea typeface="+mn-ea"/>
              <a:cs typeface="+mn-cs"/>
              <a:sym typeface="Helvetica Light"/>
            </a:endParaRPr>
          </a:p>
        </p:txBody>
      </p:sp>
      <p:sp>
        <p:nvSpPr>
          <p:cNvPr id="8" name="Espaço Reservado para Rodapé 3">
            <a:extLst>
              <a:ext uri="{FF2B5EF4-FFF2-40B4-BE49-F238E27FC236}">
                <a16:creationId xmlns:a16="http://schemas.microsoft.com/office/drawing/2014/main" id="{8AE0183B-99E5-2976-1AF2-BF8504A2A05A}"/>
              </a:ext>
            </a:extLst>
          </p:cNvPr>
          <p:cNvSpPr txBox="1">
            <a:spLocks/>
          </p:cNvSpPr>
          <p:nvPr/>
        </p:nvSpPr>
        <p:spPr>
          <a:xfrm>
            <a:off x="8077200" y="13072944"/>
            <a:ext cx="82296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10" name="Espaço Reservado para Número de Slide 4">
            <a:extLst>
              <a:ext uri="{FF2B5EF4-FFF2-40B4-BE49-F238E27FC236}">
                <a16:creationId xmlns:a16="http://schemas.microsoft.com/office/drawing/2014/main" id="{D0E7D907-2D7A-C4F8-BEED-BDF15FC7A2AB}"/>
              </a:ext>
            </a:extLst>
          </p:cNvPr>
          <p:cNvSpPr txBox="1">
            <a:spLocks/>
          </p:cNvSpPr>
          <p:nvPr/>
        </p:nvSpPr>
        <p:spPr>
          <a:xfrm>
            <a:off x="17221200" y="13072944"/>
            <a:ext cx="54864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12</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264376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FA1F0-975E-4532-8E67-2D1C0976592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5E42F18-3AF1-426C-8874-BE8484099BF6}"/>
              </a:ext>
            </a:extLst>
          </p:cNvPr>
          <p:cNvSpPr>
            <a:spLocks noGrp="1"/>
          </p:cNvSpPr>
          <p:nvPr>
            <p:ph idx="1"/>
          </p:nvPr>
        </p:nvSpPr>
        <p:spPr/>
        <p:txBody>
          <a:bodyPr/>
          <a:lstStyle/>
          <a:p>
            <a:endParaRPr lang="pt-BR" dirty="0"/>
          </a:p>
          <a:p>
            <a:endParaRPr lang="pt-BR" dirty="0"/>
          </a:p>
          <a:p>
            <a:endParaRPr lang="pt-BR" dirty="0"/>
          </a:p>
          <a:p>
            <a:pPr marL="0" indent="0">
              <a:buNone/>
            </a:pPr>
            <a:r>
              <a:rPr lang="pt-BR" sz="6600" b="1" dirty="0"/>
              <a:t>2. Soluções do  CEMEC Fipe: projeções do custo de   </a:t>
            </a:r>
          </a:p>
          <a:p>
            <a:pPr marL="0" indent="0">
              <a:buNone/>
            </a:pPr>
            <a:r>
              <a:rPr lang="pt-BR" sz="6600" b="1" dirty="0"/>
              <a:t>    financiamento ancoradas no cenário macroeconômico </a:t>
            </a:r>
            <a:r>
              <a:rPr lang="pt-BR" sz="6600" b="1"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r>
              <a:rPr lang="pt-BR" sz="6600" b="1" dirty="0">
                <a:latin typeface="Arial" panose="020B0604020202020204" pitchFamily="34" charset="0"/>
                <a:ea typeface="Calibri" panose="020F0502020204030204" pitchFamily="34" charset="0"/>
                <a:cs typeface="Arial" panose="020B0604020202020204" pitchFamily="34" charset="0"/>
              </a:rPr>
              <a:t>   </a:t>
            </a:r>
            <a:endParaRPr lang="pt-BR" sz="6600" b="1" dirty="0"/>
          </a:p>
        </p:txBody>
      </p:sp>
    </p:spTree>
    <p:extLst>
      <p:ext uri="{BB962C8B-B14F-4D97-AF65-F5344CB8AC3E}">
        <p14:creationId xmlns:p14="http://schemas.microsoft.com/office/powerpoint/2010/main" val="318656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1AFA5-2313-480A-BAC9-AA30F4B78746}"/>
              </a:ext>
            </a:extLst>
          </p:cNvPr>
          <p:cNvSpPr>
            <a:spLocks noGrp="1"/>
          </p:cNvSpPr>
          <p:nvPr>
            <p:ph type="title"/>
          </p:nvPr>
        </p:nvSpPr>
        <p:spPr>
          <a:xfrm>
            <a:off x="1676400" y="730251"/>
            <a:ext cx="21031200" cy="1663253"/>
          </a:xfrm>
        </p:spPr>
        <p:txBody>
          <a:bodyPr>
            <a:noAutofit/>
          </a:bodyPr>
          <a:lstStyle/>
          <a:p>
            <a:br>
              <a:rPr lang="pt-BR" sz="6000" b="1" dirty="0">
                <a:latin typeface="+mn-lt"/>
              </a:rPr>
            </a:br>
            <a:r>
              <a:rPr lang="pt-BR" sz="6000" b="1" dirty="0">
                <a:latin typeface="+mn-lt"/>
              </a:rPr>
              <a:t>Cenário  macroeconômico  de referencia do  CEMEC Fipe</a:t>
            </a:r>
            <a:br>
              <a:rPr lang="pt-BR" sz="6000" b="1" dirty="0">
                <a:latin typeface="+mn-lt"/>
              </a:rPr>
            </a:br>
            <a:r>
              <a:rPr lang="pt-BR" sz="6000" b="1" dirty="0">
                <a:latin typeface="+mn-lt"/>
              </a:rPr>
              <a:t>			</a:t>
            </a:r>
            <a:endParaRPr lang="pt-BR" sz="6000" dirty="0"/>
          </a:p>
        </p:txBody>
      </p:sp>
      <p:sp>
        <p:nvSpPr>
          <p:cNvPr id="3" name="Espaço Reservado para Conteúdo 2">
            <a:extLst>
              <a:ext uri="{FF2B5EF4-FFF2-40B4-BE49-F238E27FC236}">
                <a16:creationId xmlns:a16="http://schemas.microsoft.com/office/drawing/2014/main" id="{89E425E3-4FBF-4F91-AB9B-8AC721D36024}"/>
              </a:ext>
            </a:extLst>
          </p:cNvPr>
          <p:cNvSpPr>
            <a:spLocks noGrp="1"/>
          </p:cNvSpPr>
          <p:nvPr>
            <p:ph idx="1"/>
          </p:nvPr>
        </p:nvSpPr>
        <p:spPr>
          <a:xfrm>
            <a:off x="1676400" y="2393504"/>
            <a:ext cx="21031200" cy="9960422"/>
          </a:xfrm>
        </p:spPr>
        <p:txBody>
          <a:bodyPr>
            <a:normAutofit fontScale="85000" lnSpcReduction="20000"/>
          </a:bodyPr>
          <a:lstStyle/>
          <a:p>
            <a:pPr marL="914400" lvl="1" indent="0">
              <a:buNone/>
            </a:pPr>
            <a:endParaRPr lang="pt-BR" b="1" dirty="0"/>
          </a:p>
          <a:p>
            <a:pPr marL="914400" lvl="1" indent="0">
              <a:buNone/>
            </a:pPr>
            <a:r>
              <a:rPr lang="pt-BR" sz="7000" b="1" dirty="0"/>
              <a:t>1. Cenários domésticos  </a:t>
            </a:r>
          </a:p>
          <a:p>
            <a:pPr marL="914400" lvl="1" indent="0">
              <a:buNone/>
            </a:pPr>
            <a:r>
              <a:rPr lang="pt-BR" sz="5800" b="1" dirty="0"/>
              <a:t>a. PESQUISA FOCUS, BACEN,COPOM,IPEA, STN, FGV, IFI, ANBIMA </a:t>
            </a:r>
          </a:p>
          <a:p>
            <a:pPr marL="914400" lvl="1" indent="0">
              <a:buNone/>
            </a:pPr>
            <a:r>
              <a:rPr lang="pt-BR" sz="5800" b="1" dirty="0"/>
              <a:t>b. Grandes bancos: </a:t>
            </a:r>
            <a:r>
              <a:rPr lang="pt-BR" sz="5800" b="1" dirty="0" err="1"/>
              <a:t>Itau</a:t>
            </a:r>
            <a:r>
              <a:rPr lang="pt-BR" sz="5800" b="1" dirty="0"/>
              <a:t>, Bradesco, Brasil, Santander, consultorias</a:t>
            </a:r>
          </a:p>
          <a:p>
            <a:pPr marL="914400" lvl="1" indent="0">
              <a:buNone/>
            </a:pPr>
            <a:r>
              <a:rPr lang="pt-BR" sz="5800" b="1" dirty="0"/>
              <a:t>c. Modelos CEMEC Fipe  </a:t>
            </a:r>
          </a:p>
          <a:p>
            <a:pPr marL="914400" lvl="1" indent="0">
              <a:buNone/>
            </a:pPr>
            <a:endParaRPr lang="pt-BR" sz="5200" b="1" dirty="0"/>
          </a:p>
          <a:p>
            <a:pPr marL="914400" lvl="1" indent="0">
              <a:buNone/>
            </a:pPr>
            <a:r>
              <a:rPr lang="pt-BR" sz="7000" b="1" dirty="0"/>
              <a:t>2.  Cenários economia mundial  </a:t>
            </a:r>
          </a:p>
          <a:p>
            <a:pPr marL="1828800" lvl="1" indent="-914400">
              <a:buAutoNum type="alphaLcPeriod"/>
            </a:pPr>
            <a:r>
              <a:rPr lang="pt-BR" sz="5800" b="1" dirty="0"/>
              <a:t>IMF, World Bank, OECD, BIS</a:t>
            </a:r>
          </a:p>
          <a:p>
            <a:pPr marL="1828800" lvl="1" indent="-914400">
              <a:buAutoNum type="alphaLcPeriod"/>
            </a:pPr>
            <a:r>
              <a:rPr lang="pt-BR" sz="5800" b="1" dirty="0"/>
              <a:t>FED, Bureau </a:t>
            </a:r>
            <a:r>
              <a:rPr lang="pt-BR" sz="5800" b="1" dirty="0" err="1"/>
              <a:t>of</a:t>
            </a:r>
            <a:r>
              <a:rPr lang="pt-BR" sz="5800" b="1" dirty="0"/>
              <a:t> Labor </a:t>
            </a:r>
            <a:r>
              <a:rPr lang="pt-BR" sz="5800" b="1" dirty="0" err="1"/>
              <a:t>Statistics</a:t>
            </a:r>
            <a:endParaRPr lang="pt-BR" sz="5800" b="1" dirty="0"/>
          </a:p>
          <a:p>
            <a:pPr marL="1828800" lvl="1" indent="-914400">
              <a:buAutoNum type="alphaLcPeriod"/>
            </a:pPr>
            <a:r>
              <a:rPr lang="pt-BR" sz="5800" b="1" dirty="0"/>
              <a:t>BCE, </a:t>
            </a:r>
            <a:r>
              <a:rPr lang="pt-BR" sz="5800" b="1" dirty="0" err="1"/>
              <a:t>Eurostat</a:t>
            </a:r>
            <a:r>
              <a:rPr lang="pt-BR" sz="5800" b="1" dirty="0"/>
              <a:t> </a:t>
            </a:r>
          </a:p>
          <a:p>
            <a:pPr marL="1828800" lvl="1" indent="-914400">
              <a:buAutoNum type="alphaLcPeriod"/>
            </a:pPr>
            <a:r>
              <a:rPr lang="pt-BR" sz="5800" b="1" dirty="0"/>
              <a:t>Bancos internacionais </a:t>
            </a:r>
          </a:p>
          <a:p>
            <a:pPr marL="1828800" lvl="1" indent="-914400">
              <a:buAutoNum type="alphaLcPeriod"/>
            </a:pPr>
            <a:r>
              <a:rPr lang="pt-BR" sz="5800" b="1" dirty="0"/>
              <a:t>The Economist </a:t>
            </a:r>
          </a:p>
          <a:p>
            <a:pPr marL="1828800" lvl="1" indent="-914400">
              <a:buAutoNum type="alphaLcPeriod"/>
            </a:pPr>
            <a:endParaRPr lang="pt-BR" dirty="0"/>
          </a:p>
          <a:p>
            <a:pPr marL="914400" lvl="1" indent="0">
              <a:buNone/>
            </a:pPr>
            <a:r>
              <a:rPr lang="pt-BR" dirty="0"/>
              <a:t>	</a:t>
            </a:r>
          </a:p>
          <a:p>
            <a:pPr marL="0" indent="0">
              <a:buNone/>
            </a:pPr>
            <a:endParaRPr lang="pt-BR" dirty="0"/>
          </a:p>
        </p:txBody>
      </p:sp>
      <p:sp>
        <p:nvSpPr>
          <p:cNvPr id="4" name="Espaço Reservado para Rodapé 3">
            <a:extLst>
              <a:ext uri="{FF2B5EF4-FFF2-40B4-BE49-F238E27FC236}">
                <a16:creationId xmlns:a16="http://schemas.microsoft.com/office/drawing/2014/main" id="{0EF34FBC-C878-34FF-1805-FA0CCEDE265F}"/>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060508B9-5CC4-F9FF-658B-DD7E02B46102}"/>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14</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168535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9A425-ADA6-4CFE-9012-41A3C3CE691F}"/>
              </a:ext>
            </a:extLst>
          </p:cNvPr>
          <p:cNvSpPr>
            <a:spLocks noGrp="1"/>
          </p:cNvSpPr>
          <p:nvPr>
            <p:ph type="title"/>
          </p:nvPr>
        </p:nvSpPr>
        <p:spPr>
          <a:xfrm>
            <a:off x="1676400" y="730251"/>
            <a:ext cx="21031200" cy="1807269"/>
          </a:xfrm>
        </p:spPr>
        <p:txBody>
          <a:bodyPr>
            <a:normAutofit/>
          </a:bodyPr>
          <a:lstStyle/>
          <a:p>
            <a:r>
              <a:rPr lang="pt-BR" sz="6600" b="1" dirty="0">
                <a:latin typeface="+mn-lt"/>
              </a:rPr>
              <a:t>Fontes de dados  e modelos</a:t>
            </a:r>
          </a:p>
        </p:txBody>
      </p:sp>
      <p:sp>
        <p:nvSpPr>
          <p:cNvPr id="3" name="Espaço Reservado para Conteúdo 2">
            <a:extLst>
              <a:ext uri="{FF2B5EF4-FFF2-40B4-BE49-F238E27FC236}">
                <a16:creationId xmlns:a16="http://schemas.microsoft.com/office/drawing/2014/main" id="{5EB31B41-C861-4743-A56B-CB0C83F415AB}"/>
              </a:ext>
            </a:extLst>
          </p:cNvPr>
          <p:cNvSpPr>
            <a:spLocks noGrp="1"/>
          </p:cNvSpPr>
          <p:nvPr>
            <p:ph idx="1"/>
          </p:nvPr>
        </p:nvSpPr>
        <p:spPr>
          <a:xfrm>
            <a:off x="1676400" y="2537520"/>
            <a:ext cx="21031200" cy="9816406"/>
          </a:xfrm>
        </p:spPr>
        <p:txBody>
          <a:bodyPr>
            <a:normAutofit fontScale="92500"/>
          </a:bodyPr>
          <a:lstStyle/>
          <a:p>
            <a:pPr marL="0" marR="0" lvl="0" indent="0" algn="just" defTabSz="1828800" rtl="0" eaLnBrk="1" fontAlgn="auto" latinLnBrk="0" hangingPunct="1">
              <a:lnSpc>
                <a:spcPct val="90000"/>
              </a:lnSpc>
              <a:spcBef>
                <a:spcPts val="2000"/>
              </a:spcBef>
              <a:spcAft>
                <a:spcPts val="0"/>
              </a:spcAft>
              <a:buClrTx/>
              <a:buSzTx/>
              <a:buNone/>
              <a:tabLst/>
              <a:defRPr/>
            </a:pPr>
            <a:r>
              <a:rPr kumimoji="0" 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Algumas fontes de dados       </a:t>
            </a:r>
          </a:p>
          <a:p>
            <a:pPr marL="1828800" lvl="2" indent="-914400" algn="just">
              <a:lnSpc>
                <a:spcPts val="3600"/>
              </a:lnSpc>
              <a:spcBef>
                <a:spcPts val="2400"/>
              </a:spcBef>
              <a:buFont typeface="+mj-lt"/>
              <a:buAutoNum type="alphaLcPeriod"/>
              <a:defRPr/>
            </a:pPr>
            <a:r>
              <a:rPr kumimoji="0" 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BCB, STN, IFI ,ANBIMA, B3, IBGE, Valor Pro; IMF, WORLD BANK, OECD, FED,BCE</a:t>
            </a:r>
          </a:p>
          <a:p>
            <a:pPr marL="1828800" lvl="2" indent="-914400" algn="just">
              <a:lnSpc>
                <a:spcPts val="4200"/>
              </a:lnSpc>
              <a:spcBef>
                <a:spcPts val="2400"/>
              </a:spcBef>
              <a:spcAft>
                <a:spcPts val="600"/>
              </a:spcAft>
              <a:buFont typeface="+mj-lt"/>
              <a:buAutoNum type="alphaLcPeriod"/>
              <a:defRPr/>
            </a:pPr>
            <a:r>
              <a:rPr kumimoji="0" 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CEMEC Fipe: Taxas de debêntures por rating e indexador, taxas de recursos                   externos, composição do exigível das empresas  e  da captação líquida </a:t>
            </a:r>
            <a:r>
              <a:rPr lang="pt-B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kumimoji="0" 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  recursos </a:t>
            </a:r>
          </a:p>
          <a:p>
            <a:pPr marL="0" marR="0" lvl="1" indent="0" algn="l" defTabSz="1828800" rtl="0" eaLnBrk="1" fontAlgn="auto" latinLnBrk="0" hangingPunct="1">
              <a:lnSpc>
                <a:spcPts val="3600"/>
              </a:lnSpc>
              <a:spcBef>
                <a:spcPts val="2400"/>
              </a:spcBef>
              <a:spcAft>
                <a:spcPts val="0"/>
              </a:spcAft>
              <a:buClrTx/>
              <a:buSzTx/>
              <a:buFont typeface="Arial" panose="020B0604020202020204" pitchFamily="34" charset="0"/>
              <a:buNone/>
              <a:tabLst/>
              <a:defRPr/>
            </a:pPr>
            <a:r>
              <a:rPr lang="pt-BR" b="1" dirty="0">
                <a:solidFill>
                  <a:prstClr val="black"/>
                </a:solidFill>
                <a:latin typeface="Calibri" panose="020F0502020204030204" pitchFamily="34" charset="0"/>
                <a:cs typeface="Times New Roman" panose="02020603050405020304" pitchFamily="18" charset="0"/>
              </a:rPr>
              <a:t>4. Modelos econométricos de projeção </a:t>
            </a:r>
          </a:p>
          <a:p>
            <a:pPr marL="1828800" lvl="2" indent="-914400">
              <a:lnSpc>
                <a:spcPts val="3600"/>
              </a:lnSpc>
              <a:spcBef>
                <a:spcPts val="2400"/>
              </a:spcBef>
              <a:buFont typeface="+mj-lt"/>
              <a:buAutoNum type="alphaLcPeriod"/>
              <a:defRPr/>
            </a:pPr>
            <a:r>
              <a:rPr lang="pt-BR" sz="4800" b="1" dirty="0"/>
              <a:t>Curvas de juros ETTJ – Estrutura a termo das taxas de juros </a:t>
            </a:r>
          </a:p>
          <a:p>
            <a:pPr marL="1828800" lvl="2" indent="-914400" algn="just">
              <a:lnSpc>
                <a:spcPts val="4200"/>
              </a:lnSpc>
              <a:spcBef>
                <a:spcPts val="2400"/>
              </a:spcBef>
              <a:spcAft>
                <a:spcPts val="600"/>
              </a:spcAft>
              <a:buFont typeface="+mj-lt"/>
              <a:buAutoNum type="alphaLcPeriod"/>
              <a:defRPr/>
            </a:pPr>
            <a:r>
              <a:rPr lang="pt-BR" sz="4800" b="1" dirty="0">
                <a:solidFill>
                  <a:prstClr val="black"/>
                </a:solidFill>
                <a:latin typeface="Calibri" panose="020F0502020204030204" pitchFamily="34" charset="0"/>
                <a:cs typeface="Times New Roman" panose="02020603050405020304" pitchFamily="18" charset="0"/>
              </a:rPr>
              <a:t>Custo de captação dos bancos </a:t>
            </a:r>
          </a:p>
          <a:p>
            <a:pPr marL="1828800" lvl="2" indent="-914400">
              <a:lnSpc>
                <a:spcPts val="3600"/>
              </a:lnSpc>
              <a:spcBef>
                <a:spcPts val="2400"/>
              </a:spcBef>
              <a:buFont typeface="+mj-lt"/>
              <a:buAutoNum type="alphaLcPeriod"/>
              <a:defRPr/>
            </a:pPr>
            <a:r>
              <a:rPr lang="pt-BR" sz="4800" b="1" dirty="0"/>
              <a:t>Inadimplência PJ </a:t>
            </a:r>
            <a:r>
              <a:rPr lang="pt-BR" sz="4800" b="1" dirty="0">
                <a:solidFill>
                  <a:prstClr val="black"/>
                </a:solidFill>
                <a:latin typeface="Calibri" panose="020F0502020204030204" pitchFamily="34" charset="0"/>
                <a:cs typeface="Times New Roman" panose="02020603050405020304" pitchFamily="18" charset="0"/>
              </a:rPr>
              <a:t>(recursos livres, desconto de duplicatas e   capital de giro)</a:t>
            </a:r>
            <a:endParaRPr lang="pt-BR" sz="4800" b="1" dirty="0"/>
          </a:p>
          <a:p>
            <a:pPr marL="1828800" lvl="2" indent="-914400">
              <a:lnSpc>
                <a:spcPts val="3600"/>
              </a:lnSpc>
              <a:spcBef>
                <a:spcPts val="2400"/>
              </a:spcBef>
              <a:buFont typeface="+mj-lt"/>
              <a:buAutoNum type="alphaLcPeriod"/>
              <a:defRPr/>
            </a:pPr>
            <a:r>
              <a:rPr lang="pt-BR" sz="4800" b="1" dirty="0"/>
              <a:t>Taxas de  juros de crédito bancário : recursos livres, capital de giro , desconto de duplicatas e recursos direcionados</a:t>
            </a:r>
          </a:p>
          <a:p>
            <a:pPr marL="1828800" lvl="2" indent="-914400">
              <a:lnSpc>
                <a:spcPts val="3600"/>
              </a:lnSpc>
              <a:spcBef>
                <a:spcPts val="2400"/>
              </a:spcBef>
              <a:buFont typeface="+mj-lt"/>
              <a:buAutoNum type="alphaLcPeriod"/>
              <a:defRPr/>
            </a:pPr>
            <a:r>
              <a:rPr lang="pt-BR" sz="4800" b="1" dirty="0"/>
              <a:t>Taxas de juros de  debêntures por rating A, AA e AAA </a:t>
            </a:r>
          </a:p>
          <a:p>
            <a:pPr marL="1828800" lvl="2" indent="-914400">
              <a:lnSpc>
                <a:spcPts val="3600"/>
              </a:lnSpc>
              <a:spcBef>
                <a:spcPts val="2400"/>
              </a:spcBef>
              <a:buFont typeface="+mj-lt"/>
              <a:buAutoNum type="alphaLcPeriod"/>
              <a:defRPr/>
            </a:pPr>
            <a:r>
              <a:rPr lang="pt-BR" sz="4800" b="1" dirty="0"/>
              <a:t>Taxas de  juros recursos externos</a:t>
            </a:r>
            <a:endParaRPr lang="pt-BR" sz="4800" b="1" dirty="0">
              <a:solidFill>
                <a:srgbClr val="FF0000"/>
              </a:solidFill>
            </a:endParaRPr>
          </a:p>
          <a:p>
            <a:pPr marL="914400" lvl="1" indent="0">
              <a:buNone/>
            </a:pPr>
            <a:endParaRPr lang="pt-BR" dirty="0"/>
          </a:p>
          <a:p>
            <a:pPr marL="0" marR="0" lvl="1" indent="0" algn="l" defTabSz="1828800" rtl="0" eaLnBrk="1" fontAlgn="auto" latinLnBrk="0" hangingPunct="1">
              <a:lnSpc>
                <a:spcPts val="3600"/>
              </a:lnSpc>
              <a:spcBef>
                <a:spcPts val="2400"/>
              </a:spcBef>
              <a:spcAft>
                <a:spcPts val="0"/>
              </a:spcAft>
              <a:buClrTx/>
              <a:buSzTx/>
              <a:buFont typeface="Arial" panose="020B0604020202020204" pitchFamily="34" charset="0"/>
              <a:buNone/>
              <a:tabLst/>
              <a:defRPr/>
            </a:pPr>
            <a:endParaRPr lang="pt-BR" dirty="0"/>
          </a:p>
        </p:txBody>
      </p:sp>
      <p:sp>
        <p:nvSpPr>
          <p:cNvPr id="4" name="Espaço Reservado para Rodapé 3">
            <a:extLst>
              <a:ext uri="{FF2B5EF4-FFF2-40B4-BE49-F238E27FC236}">
                <a16:creationId xmlns:a16="http://schemas.microsoft.com/office/drawing/2014/main" id="{F19E921C-006C-1CE6-2019-A44665D2629A}"/>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06DF82E4-C942-B2A8-B2B8-70BD7938BEA8}"/>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15</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410916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4DCD9-53A6-4472-A9F6-65204B172C8B}"/>
              </a:ext>
            </a:extLst>
          </p:cNvPr>
          <p:cNvSpPr>
            <a:spLocks noGrp="1"/>
          </p:cNvSpPr>
          <p:nvPr>
            <p:ph type="title"/>
          </p:nvPr>
        </p:nvSpPr>
        <p:spPr>
          <a:xfrm>
            <a:off x="1676400" y="730251"/>
            <a:ext cx="21031200" cy="1073498"/>
          </a:xfrm>
        </p:spPr>
        <p:txBody>
          <a:bodyPr>
            <a:normAutofit/>
          </a:bodyPr>
          <a:lstStyle/>
          <a:p>
            <a:r>
              <a:rPr lang="pt-BR" sz="6000" b="1" dirty="0">
                <a:latin typeface="+mn-lt"/>
              </a:rPr>
              <a:t>Modelo da curva de juros do CEMEC Fipe</a:t>
            </a:r>
          </a:p>
        </p:txBody>
      </p:sp>
      <p:sp>
        <p:nvSpPr>
          <p:cNvPr id="5" name="CaixaDeTexto 5">
            <a:extLst>
              <a:ext uri="{FF2B5EF4-FFF2-40B4-BE49-F238E27FC236}">
                <a16:creationId xmlns:a16="http://schemas.microsoft.com/office/drawing/2014/main" id="{EB3F60DC-3F8A-4352-8A4A-CD92D39A995E}"/>
              </a:ext>
            </a:extLst>
          </p:cNvPr>
          <p:cNvSpPr txBox="1">
            <a:spLocks noChangeArrowheads="1"/>
          </p:cNvSpPr>
          <p:nvPr/>
        </p:nvSpPr>
        <p:spPr bwMode="auto">
          <a:xfrm>
            <a:off x="1676400" y="2538485"/>
            <a:ext cx="22125295" cy="96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5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Input: conjunto de variáveis macroeconômicas e financeiras disponíveis com frequência conveniente.</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5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Características do  modelo:</a:t>
            </a:r>
          </a:p>
          <a:p>
            <a:pPr marL="1028700" marR="0" lvl="1"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5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Concebido e simulado no software estatístico/matemático R com essas variáveis e um loop que checa todos os modelos possíveis com elas;</a:t>
            </a:r>
          </a:p>
          <a:p>
            <a:pPr marL="1028700" marR="0" lvl="1"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5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Inclui um termo </a:t>
            </a:r>
            <a:r>
              <a:rPr kumimoji="0" lang="pt-BR" altLang="pt-BR" sz="5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auto-regressivo</a:t>
            </a:r>
            <a:r>
              <a:rPr kumimoji="0" lang="pt-BR" altLang="pt-BR" sz="5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como sugerido no </a:t>
            </a:r>
            <a:r>
              <a:rPr kumimoji="0" lang="pt-BR" altLang="pt-BR" sz="52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paper</a:t>
            </a:r>
            <a:r>
              <a:rPr kumimoji="0" lang="pt-BR" altLang="pt-BR" sz="5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de </a:t>
            </a:r>
            <a:r>
              <a:rPr kumimoji="0" lang="pt-BR" altLang="pt-BR" sz="5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Diebold</a:t>
            </a:r>
            <a:r>
              <a:rPr kumimoji="0" lang="pt-BR" altLang="pt-BR" sz="5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e Li (2006); </a:t>
            </a:r>
          </a:p>
          <a:p>
            <a:pPr marL="1028700" marR="0" lvl="1"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5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Inclui algumas </a:t>
            </a:r>
            <a:r>
              <a:rPr kumimoji="0" lang="pt-BR" altLang="pt-BR" sz="52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dummies</a:t>
            </a:r>
            <a:r>
              <a:rPr kumimoji="0" lang="pt-BR" altLang="pt-BR" sz="52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a:t>
            </a:r>
            <a:r>
              <a:rPr kumimoji="0" lang="pt-BR" altLang="pt-BR" sz="5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em</a:t>
            </a:r>
            <a:r>
              <a:rPr kumimoji="0" lang="pt-BR" altLang="pt-BR" sz="52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a:t>
            </a:r>
            <a:r>
              <a:rPr kumimoji="0" lang="pt-BR" altLang="pt-BR" sz="5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períodos quando pode ser mapeado um  comportamento conjunto nas variáveis observadas (variáveis qualitativas) que não pode ser capturado com as variáveis macrofinanceiras usuais.</a:t>
            </a:r>
          </a:p>
        </p:txBody>
      </p:sp>
      <p:sp>
        <p:nvSpPr>
          <p:cNvPr id="4" name="Espaço Reservado para Rodapé 3">
            <a:extLst>
              <a:ext uri="{FF2B5EF4-FFF2-40B4-BE49-F238E27FC236}">
                <a16:creationId xmlns:a16="http://schemas.microsoft.com/office/drawing/2014/main" id="{53419658-3747-439E-94FA-C1605917FEDD}"/>
              </a:ext>
            </a:extLst>
          </p:cNvPr>
          <p:cNvSpPr>
            <a:spLocks noGrp="1"/>
          </p:cNvSpPr>
          <p:nvPr>
            <p:ph type="ftr" sz="quarter" idx="11"/>
          </p:nvPr>
        </p:nvSpPr>
        <p:spPr>
          <a:xfrm>
            <a:off x="9753600" y="12985750"/>
            <a:ext cx="8229600" cy="730250"/>
          </a:xfrm>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pt-BR" altLang="ja-JP" sz="2400" b="0" i="0" u="none" strike="noStrike" kern="1200" cap="none" spc="0" normalizeH="0" baseline="0" noProof="0" dirty="0">
                <a:ln>
                  <a:noFill/>
                </a:ln>
                <a:solidFill>
                  <a:prstClr val="black">
                    <a:tint val="75000"/>
                  </a:prstClr>
                </a:solidFill>
                <a:effectLst/>
                <a:uLnTx/>
                <a:uFillTx/>
                <a:latin typeface="Verdana"/>
                <a:ea typeface="游ゴシック" panose="020B0400000000000000" pitchFamily="34" charset="-128"/>
                <a:cs typeface="+mn-cs"/>
                <a:sym typeface="Helvetica Light"/>
              </a:rPr>
              <a:t>Fipe - Fundação Instituto de Pesquisas Econômicas</a:t>
            </a:r>
          </a:p>
        </p:txBody>
      </p:sp>
      <p:sp>
        <p:nvSpPr>
          <p:cNvPr id="6" name="Espaço Reservado para Número de Slide 4">
            <a:extLst>
              <a:ext uri="{FF2B5EF4-FFF2-40B4-BE49-F238E27FC236}">
                <a16:creationId xmlns:a16="http://schemas.microsoft.com/office/drawing/2014/main" id="{E7001670-F67C-4067-8133-61745DDB135E}"/>
              </a:ext>
            </a:extLst>
          </p:cNvPr>
          <p:cNvSpPr>
            <a:spLocks noGrp="1"/>
          </p:cNvSpPr>
          <p:nvPr>
            <p:ph type="sldNum" sz="quarter" idx="12"/>
          </p:nvPr>
        </p:nvSpPr>
        <p:spPr>
          <a:xfrm>
            <a:off x="18897600" y="12985750"/>
            <a:ext cx="5486400" cy="730250"/>
          </a:xfrm>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4978DECB-5916-4B15-AA6A-9036AD2279FE}" type="slidenum">
              <a:rPr kumimoji="0" lang="pt-BR" altLang="pt-BR" sz="2400" b="0" i="0" u="none" strike="noStrike" kern="1200" cap="none" spc="0" normalizeH="0" baseline="0" noProof="0">
                <a:ln>
                  <a:noFill/>
                </a:ln>
                <a:solidFill>
                  <a:prstClr val="black">
                    <a:tint val="75000"/>
                  </a:prstClr>
                </a:solidFill>
                <a:effectLst/>
                <a:uLnTx/>
                <a:uFillTx/>
                <a:latin typeface="Verdana"/>
                <a:ea typeface="+mn-ea"/>
                <a:cs typeface="+mn-cs"/>
                <a:sym typeface="Helvetica Light"/>
              </a:rPr>
              <a:pPr marL="0" marR="0" lvl="0" indent="0" algn="l" defTabSz="1828800" rtl="0" eaLnBrk="1" fontAlgn="auto" latinLnBrk="0" hangingPunct="1">
                <a:lnSpc>
                  <a:spcPct val="100000"/>
                </a:lnSpc>
                <a:spcBef>
                  <a:spcPts val="0"/>
                </a:spcBef>
                <a:spcAft>
                  <a:spcPts val="0"/>
                </a:spcAft>
                <a:buClrTx/>
                <a:buSzTx/>
                <a:buFontTx/>
                <a:buNone/>
                <a:tabLst/>
                <a:defRPr/>
              </a:pPr>
              <a:t>16</a:t>
            </a:fld>
            <a:endParaRPr kumimoji="0" lang="pt-BR" altLang="pt-BR" sz="2400" b="0" i="0" u="none" strike="noStrike" kern="1200" cap="none" spc="0" normalizeH="0" baseline="0" noProof="0" dirty="0">
              <a:ln>
                <a:noFill/>
              </a:ln>
              <a:solidFill>
                <a:prstClr val="black">
                  <a:tint val="75000"/>
                </a:prstClr>
              </a:solidFill>
              <a:effectLst/>
              <a:uLnTx/>
              <a:uFillTx/>
              <a:latin typeface="Verdana"/>
              <a:ea typeface="+mn-ea"/>
              <a:cs typeface="+mn-cs"/>
              <a:sym typeface="Helvetica Light"/>
            </a:endParaRPr>
          </a:p>
        </p:txBody>
      </p:sp>
      <p:sp>
        <p:nvSpPr>
          <p:cNvPr id="3" name="Espaço Reservado para Rodapé 3">
            <a:extLst>
              <a:ext uri="{FF2B5EF4-FFF2-40B4-BE49-F238E27FC236}">
                <a16:creationId xmlns:a16="http://schemas.microsoft.com/office/drawing/2014/main" id="{8CCEAEC7-9FFE-45D0-FDA0-DDDC2B55AE3F}"/>
              </a:ext>
            </a:extLst>
          </p:cNvPr>
          <p:cNvSpPr txBox="1">
            <a:spLocks/>
          </p:cNvSpPr>
          <p:nvPr/>
        </p:nvSpPr>
        <p:spPr>
          <a:xfrm>
            <a:off x="8077200" y="13072944"/>
            <a:ext cx="82296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endPar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endParaRPr>
          </a:p>
        </p:txBody>
      </p:sp>
      <p:sp>
        <p:nvSpPr>
          <p:cNvPr id="7" name="Espaço Reservado para Número de Slide 4">
            <a:extLst>
              <a:ext uri="{FF2B5EF4-FFF2-40B4-BE49-F238E27FC236}">
                <a16:creationId xmlns:a16="http://schemas.microsoft.com/office/drawing/2014/main" id="{63F3A9E5-53BB-4AF0-94B5-9233D3CF4E47}"/>
              </a:ext>
            </a:extLst>
          </p:cNvPr>
          <p:cNvSpPr txBox="1">
            <a:spLocks/>
          </p:cNvSpPr>
          <p:nvPr/>
        </p:nvSpPr>
        <p:spPr>
          <a:xfrm>
            <a:off x="17221200" y="13072944"/>
            <a:ext cx="54864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16</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87615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4DCD9-53A6-4472-A9F6-65204B172C8B}"/>
              </a:ext>
            </a:extLst>
          </p:cNvPr>
          <p:cNvSpPr>
            <a:spLocks noGrp="1"/>
          </p:cNvSpPr>
          <p:nvPr>
            <p:ph type="title"/>
          </p:nvPr>
        </p:nvSpPr>
        <p:spPr>
          <a:xfrm>
            <a:off x="1676400" y="730251"/>
            <a:ext cx="21031200" cy="1073498"/>
          </a:xfrm>
        </p:spPr>
        <p:txBody>
          <a:bodyPr>
            <a:normAutofit/>
          </a:bodyPr>
          <a:lstStyle/>
          <a:p>
            <a:r>
              <a:rPr lang="pt-BR" sz="6000" b="1" dirty="0">
                <a:latin typeface="+mn-lt"/>
              </a:rPr>
              <a:t>Ajuste de Curva de Juros</a:t>
            </a:r>
          </a:p>
        </p:txBody>
      </p:sp>
      <mc:AlternateContent xmlns:mc="http://schemas.openxmlformats.org/markup-compatibility/2006" xmlns:a14="http://schemas.microsoft.com/office/drawing/2010/main">
        <mc:Choice Requires="a14">
          <p:sp>
            <p:nvSpPr>
              <p:cNvPr id="4" name="CaixaDeTexto 5">
                <a:extLst>
                  <a:ext uri="{FF2B5EF4-FFF2-40B4-BE49-F238E27FC236}">
                    <a16:creationId xmlns:a16="http://schemas.microsoft.com/office/drawing/2014/main" id="{27B572CA-6B44-482C-840B-64F104B1E354}"/>
                  </a:ext>
                </a:extLst>
              </p:cNvPr>
              <p:cNvSpPr txBox="1">
                <a:spLocks noChangeArrowheads="1"/>
              </p:cNvSpPr>
              <p:nvPr/>
            </p:nvSpPr>
            <p:spPr bwMode="auto">
              <a:xfrm>
                <a:off x="1676400" y="2292824"/>
                <a:ext cx="21906932" cy="10583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O ajuste da curva de juros foi feito através da utilização do Modelo Nelson-Siegel </a:t>
                </a:r>
                <a:r>
                  <a:rPr kumimoji="0" lang="pt-BR" altLang="pt-BR" sz="4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Svensson</a:t>
                </a:r>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(1994):</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endPar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endParaRP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endPar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endParaRPr>
              </a:p>
              <a:p>
                <a:pPr marL="571500" marR="0" lvl="0" indent="-571500" algn="just" defTabSz="1828800" rtl="0" eaLnBrk="1" fontAlgn="auto" latinLnBrk="0" hangingPunct="1">
                  <a:lnSpc>
                    <a:spcPct val="107000"/>
                  </a:lnSpc>
                  <a:spcBef>
                    <a:spcPct val="0"/>
                  </a:spcBef>
                  <a:spcAft>
                    <a:spcPts val="1600"/>
                  </a:spcAft>
                  <a:buClr>
                    <a:srgbClr val="00B0F0"/>
                  </a:buClr>
                  <a:buSzTx/>
                  <a:buFont typeface="Arial" panose="020B0604020202020204" pitchFamily="34" charset="0"/>
                  <a:buChar char="•"/>
                  <a:tabLst/>
                  <a:defRPr/>
                </a:pPr>
                <a:endPar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endParaRPr>
              </a:p>
              <a:p>
                <a:pPr marL="571500" marR="0" lvl="0" indent="-571500" algn="just" defTabSz="1828800" rtl="0" eaLnBrk="1" fontAlgn="auto" latinLnBrk="0" hangingPunct="1">
                  <a:lnSpc>
                    <a:spcPct val="107000"/>
                  </a:lnSpc>
                  <a:spcBef>
                    <a:spcPct val="0"/>
                  </a:spcBef>
                  <a:spcAft>
                    <a:spcPts val="1600"/>
                  </a:spcAft>
                  <a:buClr>
                    <a:srgbClr val="00B0F0"/>
                  </a:buClr>
                  <a:buSzTx/>
                  <a:buFont typeface="Arial" panose="020B0604020202020204" pitchFamily="34" charset="0"/>
                  <a:buChar char="•"/>
                  <a:tabLst/>
                  <a:defRPr/>
                </a:pPr>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Como pode ser visto da equação, fixados os parâmetros </a:t>
                </a:r>
                <a14:m>
                  <m:oMath xmlns:m="http://schemas.openxmlformats.org/officeDocument/2006/math">
                    <m:sSub>
                      <m:sSubPr>
                        <m:ctrlP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sym typeface="Helvetica Light"/>
                          </a:rPr>
                        </m:ctrlPr>
                      </m:sSubPr>
                      <m:e>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𝝀</m:t>
                        </m:r>
                      </m:e>
                      <m:sub>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sym typeface="Helvetica Light"/>
                          </a:rPr>
                          <m:t>𝟏</m:t>
                        </m:r>
                      </m:sub>
                    </m:sSub>
                  </m:oMath>
                </a14:m>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e</a:t>
                </a:r>
                <a14:m>
                  <m:oMath xmlns:m="http://schemas.openxmlformats.org/officeDocument/2006/math">
                    <m:r>
                      <a:rPr kumimoji="0" lang="pt-BR" altLang="pt-BR" sz="4800" b="1" i="0"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sym typeface="Helvetica Light"/>
                      </a:rPr>
                      <m:t> </m:t>
                    </m:r>
                    <m:sSub>
                      <m:sSubPr>
                        <m:ctrlP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sym typeface="Helvetica Light"/>
                          </a:rPr>
                        </m:ctrlPr>
                      </m:sSubPr>
                      <m:e>
                        <m: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𝝀</m:t>
                        </m:r>
                      </m:e>
                      <m:sub>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𝟐</m:t>
                        </m:r>
                      </m:sub>
                    </m:sSub>
                  </m:oMath>
                </a14:m>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todos os termos que acompanham os </a:t>
                </a:r>
                <a:r>
                  <a:rPr kumimoji="0" lang="pt-BR" altLang="pt-BR" sz="4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regressores</a:t>
                </a:r>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podem ser calculados para uma determinada data </a:t>
                </a:r>
                <a14:m>
                  <m:oMath xmlns:m="http://schemas.openxmlformats.org/officeDocument/2006/math">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sym typeface="Helvetica Light"/>
                      </a:rPr>
                      <m:t>𝒕</m:t>
                    </m:r>
                  </m:oMath>
                </a14:m>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referente ao prazo </a:t>
                </a:r>
                <a14:m>
                  <m:oMath xmlns:m="http://schemas.openxmlformats.org/officeDocument/2006/math">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𝝉</m:t>
                    </m:r>
                  </m:oMath>
                </a14:m>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Arial" panose="020B0604020202020204" pitchFamily="34" charset="0"/>
                  <a:buChar char="•"/>
                  <a:tabLst/>
                  <a:defRPr/>
                </a:pPr>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Esse modelo parcimonioso consegue, com a utilização dos estimadores de da regressão MMQO </a:t>
                </a:r>
                <a14:m>
                  <m:oMath xmlns:m="http://schemas.openxmlformats.org/officeDocument/2006/math">
                    <m:sSub>
                      <m:sSubPr>
                        <m:ctrlP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sym typeface="Helvetica Light"/>
                          </a:rPr>
                        </m:ctrlPr>
                      </m:sSubPr>
                      <m:e>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𝜷</m:t>
                        </m:r>
                      </m:e>
                      <m:sub>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sym typeface="Helvetica Light"/>
                          </a:rPr>
                          <m:t>𝟎</m:t>
                        </m:r>
                      </m:sub>
                    </m:sSub>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sym typeface="Helvetica Light"/>
                      </a:rPr>
                      <m:t>,</m:t>
                    </m:r>
                    <m:sSub>
                      <m:sSubPr>
                        <m:ctrlP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sym typeface="Helvetica Light"/>
                          </a:rPr>
                        </m:ctrlPr>
                      </m:sSubPr>
                      <m:e>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𝜷</m:t>
                        </m:r>
                      </m:e>
                      <m:sub>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sym typeface="Helvetica Light"/>
                          </a:rPr>
                          <m:t>𝟏</m:t>
                        </m:r>
                      </m:sub>
                    </m:sSub>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sym typeface="Helvetica Light"/>
                      </a:rPr>
                      <m:t>,</m:t>
                    </m:r>
                  </m:oMath>
                </a14:m>
                <a:r>
                  <a:rPr kumimoji="0" lang="pt-BR" altLang="pt-BR" sz="4800" b="1"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Times New Roman" panose="02020603050405020304" pitchFamily="18" charset="0"/>
                    <a:sym typeface="Helvetica Light"/>
                  </a:rPr>
                  <a:t> </a:t>
                </a:r>
                <a14:m>
                  <m:oMath xmlns:m="http://schemas.openxmlformats.org/officeDocument/2006/math">
                    <m:sSub>
                      <m:sSubPr>
                        <m:ctrlP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sym typeface="Helvetica Light"/>
                          </a:rPr>
                        </m:ctrlPr>
                      </m:sSubPr>
                      <m:e>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𝜷</m:t>
                        </m:r>
                      </m:e>
                      <m:sub>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sym typeface="Helvetica Light"/>
                          </a:rPr>
                          <m:t>𝟐</m:t>
                        </m:r>
                      </m:sub>
                    </m:sSub>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sym typeface="Helvetica Light"/>
                      </a:rPr>
                      <m:t>,</m:t>
                    </m:r>
                    <m:sSub>
                      <m:sSubPr>
                        <m:ctrlP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sym typeface="Helvetica Light"/>
                          </a:rPr>
                        </m:ctrlPr>
                      </m:sSubPr>
                      <m:e>
                        <m: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𝜷</m:t>
                        </m:r>
                      </m:e>
                      <m:sub>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𝟑</m:t>
                        </m:r>
                      </m:sub>
                    </m:sSub>
                    <m:r>
                      <a:rPr kumimoji="0" lang="pt-BR" altLang="pt-BR" sz="4800" b="1"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sym typeface="Helvetica Light"/>
                      </a:rPr>
                      <m:t> </m:t>
                    </m:r>
                  </m:oMath>
                </a14:m>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e os parâmetros </a:t>
                </a:r>
                <a14:m>
                  <m:oMath xmlns:m="http://schemas.openxmlformats.org/officeDocument/2006/math">
                    <m:sSub>
                      <m:sSubPr>
                        <m:ctrlP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sym typeface="Helvetica Light"/>
                          </a:rPr>
                        </m:ctrlPr>
                      </m:sSubPr>
                      <m:e>
                        <m: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𝝀</m:t>
                        </m:r>
                      </m:e>
                      <m:sub>
                        <m: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sym typeface="Helvetica Light"/>
                          </a:rPr>
                          <m:t>𝟏</m:t>
                        </m:r>
                      </m:sub>
                    </m:sSub>
                  </m:oMath>
                </a14:m>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e</a:t>
                </a:r>
                <a14:m>
                  <m:oMath xmlns:m="http://schemas.openxmlformats.org/officeDocument/2006/math">
                    <m:r>
                      <a:rPr kumimoji="0" lang="pt-BR" altLang="pt-BR" sz="4800" b="1"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sym typeface="Helvetica Light"/>
                      </a:rPr>
                      <m:t> </m:t>
                    </m:r>
                    <m:sSub>
                      <m:sSubPr>
                        <m:ctrlP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sym typeface="Helvetica Light"/>
                          </a:rPr>
                        </m:ctrlPr>
                      </m:sSubPr>
                      <m:e>
                        <m: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𝝀</m:t>
                        </m:r>
                      </m:e>
                      <m:sub>
                        <m:r>
                          <a:rPr kumimoji="0" lang="pt-BR" altLang="pt-BR" sz="4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Helvetica Light"/>
                          </a:rPr>
                          <m:t>𝟐</m:t>
                        </m:r>
                      </m:sub>
                    </m:sSub>
                  </m:oMath>
                </a14:m>
                <a:r>
                  <a:rPr kumimoji="0" lang="pt-BR" altLang="pt-BR"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descrever a ETTJ (Estrutura a Termo de Taxas de Juros) local de maneira simples e abrangente.</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endParaRPr kumimoji="0" lang="pt-BR" altLang="pt-BR"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endParaRPr>
              </a:p>
            </p:txBody>
          </p:sp>
        </mc:Choice>
        <mc:Fallback xmlns="">
          <p:sp>
            <p:nvSpPr>
              <p:cNvPr id="4" name="CaixaDeTexto 5">
                <a:extLst>
                  <a:ext uri="{FF2B5EF4-FFF2-40B4-BE49-F238E27FC236}">
                    <a16:creationId xmlns:a16="http://schemas.microsoft.com/office/drawing/2014/main" id="{27B572CA-6B44-482C-840B-64F104B1E354}"/>
                  </a:ext>
                </a:extLst>
              </p:cNvPr>
              <p:cNvSpPr txBox="1">
                <a:spLocks noRot="1" noChangeAspect="1" noMove="1" noResize="1" noEditPoints="1" noAdjustHandles="1" noChangeArrowheads="1" noChangeShapeType="1" noTextEdit="1"/>
              </p:cNvSpPr>
              <p:nvPr/>
            </p:nvSpPr>
            <p:spPr bwMode="auto">
              <a:xfrm>
                <a:off x="1676400" y="2292824"/>
                <a:ext cx="21906932" cy="10583731"/>
              </a:xfrm>
              <a:prstGeom prst="rect">
                <a:avLst/>
              </a:prstGeom>
              <a:blipFill>
                <a:blip r:embed="rId2"/>
                <a:stretch>
                  <a:fillRect l="-1141" t="-1152" r="-12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
        <p:nvSpPr>
          <p:cNvPr id="5" name="Espaço Reservado para Rodapé 3">
            <a:extLst>
              <a:ext uri="{FF2B5EF4-FFF2-40B4-BE49-F238E27FC236}">
                <a16:creationId xmlns:a16="http://schemas.microsoft.com/office/drawing/2014/main" id="{5D0188F0-22F9-46B2-A15A-DD3C64559358}"/>
              </a:ext>
            </a:extLst>
          </p:cNvPr>
          <p:cNvSpPr>
            <a:spLocks noGrp="1"/>
          </p:cNvSpPr>
          <p:nvPr>
            <p:ph type="ftr" sz="quarter" idx="11"/>
          </p:nvPr>
        </p:nvSpPr>
        <p:spPr>
          <a:xfrm>
            <a:off x="9753600" y="12985750"/>
            <a:ext cx="8229600" cy="730250"/>
          </a:xfrm>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pt-BR" altLang="ja-JP" sz="2400" b="0" i="0" u="none" strike="noStrike" kern="1200" cap="none" spc="0" normalizeH="0" baseline="0" noProof="0" dirty="0">
                <a:ln>
                  <a:noFill/>
                </a:ln>
                <a:solidFill>
                  <a:prstClr val="black">
                    <a:tint val="75000"/>
                  </a:prstClr>
                </a:solidFill>
                <a:effectLst/>
                <a:uLnTx/>
                <a:uFillTx/>
                <a:latin typeface="Verdana"/>
                <a:ea typeface="游ゴシック" panose="020B0400000000000000" pitchFamily="34" charset="-128"/>
                <a:cs typeface="+mn-cs"/>
                <a:sym typeface="Helvetica Light"/>
              </a:rPr>
              <a:t>Fipe - Fundação Instituto de Pesquisas Econômicas</a:t>
            </a:r>
          </a:p>
        </p:txBody>
      </p:sp>
      <p:sp>
        <p:nvSpPr>
          <p:cNvPr id="7" name="Espaço Reservado para Número de Slide 4">
            <a:extLst>
              <a:ext uri="{FF2B5EF4-FFF2-40B4-BE49-F238E27FC236}">
                <a16:creationId xmlns:a16="http://schemas.microsoft.com/office/drawing/2014/main" id="{8C9CF760-614F-4E07-B4DE-584A7FEE45DB}"/>
              </a:ext>
            </a:extLst>
          </p:cNvPr>
          <p:cNvSpPr>
            <a:spLocks noGrp="1"/>
          </p:cNvSpPr>
          <p:nvPr>
            <p:ph type="sldNum" sz="quarter" idx="12"/>
          </p:nvPr>
        </p:nvSpPr>
        <p:spPr>
          <a:xfrm>
            <a:off x="18897600" y="12985750"/>
            <a:ext cx="5486400" cy="730250"/>
          </a:xfrm>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4978DECB-5916-4B15-AA6A-9036AD2279FE}" type="slidenum">
              <a:rPr kumimoji="0" lang="pt-BR" altLang="pt-BR" sz="2400" b="0" i="0" u="none" strike="noStrike" kern="1200" cap="none" spc="0" normalizeH="0" baseline="0" noProof="0">
                <a:ln>
                  <a:noFill/>
                </a:ln>
                <a:solidFill>
                  <a:prstClr val="black">
                    <a:tint val="75000"/>
                  </a:prstClr>
                </a:solidFill>
                <a:effectLst/>
                <a:uLnTx/>
                <a:uFillTx/>
                <a:latin typeface="Verdana"/>
                <a:ea typeface="+mn-ea"/>
                <a:cs typeface="+mn-cs"/>
                <a:sym typeface="Helvetica Light"/>
              </a:rPr>
              <a:pPr marL="0" marR="0" lvl="0" indent="0" algn="l" defTabSz="1828800" rtl="0" eaLnBrk="1" fontAlgn="auto" latinLnBrk="0" hangingPunct="1">
                <a:lnSpc>
                  <a:spcPct val="100000"/>
                </a:lnSpc>
                <a:spcBef>
                  <a:spcPts val="0"/>
                </a:spcBef>
                <a:spcAft>
                  <a:spcPts val="0"/>
                </a:spcAft>
                <a:buClrTx/>
                <a:buSzTx/>
                <a:buFontTx/>
                <a:buNone/>
                <a:tabLst/>
                <a:defRPr/>
              </a:pPr>
              <a:t>17</a:t>
            </a:fld>
            <a:endParaRPr kumimoji="0" lang="pt-BR" altLang="pt-BR" sz="2400" b="0" i="0" u="none" strike="noStrike" kern="1200" cap="none" spc="0" normalizeH="0" baseline="0" noProof="0" dirty="0">
              <a:ln>
                <a:noFill/>
              </a:ln>
              <a:solidFill>
                <a:prstClr val="black">
                  <a:tint val="75000"/>
                </a:prstClr>
              </a:solidFill>
              <a:effectLst/>
              <a:uLnTx/>
              <a:uFillTx/>
              <a:latin typeface="Verdana"/>
              <a:ea typeface="+mn-ea"/>
              <a:cs typeface="+mn-cs"/>
              <a:sym typeface="Helvetica Light"/>
            </a:endParaRPr>
          </a:p>
        </p:txBody>
      </p:sp>
      <p:pic>
        <p:nvPicPr>
          <p:cNvPr id="10" name="Imagem 9">
            <a:extLst>
              <a:ext uri="{FF2B5EF4-FFF2-40B4-BE49-F238E27FC236}">
                <a16:creationId xmlns:a16="http://schemas.microsoft.com/office/drawing/2014/main" id="{AF2D97A0-108E-F53A-6758-B46441333478}"/>
              </a:ext>
            </a:extLst>
          </p:cNvPr>
          <p:cNvPicPr>
            <a:picLocks noChangeAspect="1"/>
          </p:cNvPicPr>
          <p:nvPr/>
        </p:nvPicPr>
        <p:blipFill>
          <a:blip r:embed="rId3"/>
          <a:stretch>
            <a:fillRect/>
          </a:stretch>
        </p:blipFill>
        <p:spPr>
          <a:xfrm>
            <a:off x="2218892" y="4219311"/>
            <a:ext cx="19946216" cy="2638689"/>
          </a:xfrm>
          <a:prstGeom prst="rect">
            <a:avLst/>
          </a:prstGeom>
        </p:spPr>
      </p:pic>
    </p:spTree>
    <p:extLst>
      <p:ext uri="{BB962C8B-B14F-4D97-AF65-F5344CB8AC3E}">
        <p14:creationId xmlns:p14="http://schemas.microsoft.com/office/powerpoint/2010/main" val="3398799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4DCD9-53A6-4472-A9F6-65204B172C8B}"/>
              </a:ext>
            </a:extLst>
          </p:cNvPr>
          <p:cNvSpPr>
            <a:spLocks noGrp="1"/>
          </p:cNvSpPr>
          <p:nvPr>
            <p:ph type="title"/>
          </p:nvPr>
        </p:nvSpPr>
        <p:spPr>
          <a:xfrm>
            <a:off x="1676400" y="730251"/>
            <a:ext cx="21031200" cy="1073498"/>
          </a:xfrm>
        </p:spPr>
        <p:txBody>
          <a:bodyPr>
            <a:normAutofit/>
          </a:bodyPr>
          <a:lstStyle/>
          <a:p>
            <a:r>
              <a:rPr lang="pt-BR" sz="6000" b="1" dirty="0">
                <a:latin typeface="+mn-lt"/>
              </a:rPr>
              <a:t>Variáveis Elegíveis para o modelo de curvas de juros DI</a:t>
            </a:r>
          </a:p>
        </p:txBody>
      </p:sp>
      <p:sp>
        <p:nvSpPr>
          <p:cNvPr id="5" name="CaixaDeTexto 4">
            <a:extLst>
              <a:ext uri="{FF2B5EF4-FFF2-40B4-BE49-F238E27FC236}">
                <a16:creationId xmlns:a16="http://schemas.microsoft.com/office/drawing/2014/main" id="{7738E824-1E3F-4D24-A454-43A2A772267A}"/>
              </a:ext>
            </a:extLst>
          </p:cNvPr>
          <p:cNvSpPr txBox="1">
            <a:spLocks noChangeArrowheads="1"/>
          </p:cNvSpPr>
          <p:nvPr/>
        </p:nvSpPr>
        <p:spPr bwMode="auto">
          <a:xfrm>
            <a:off x="1676399" y="2483702"/>
            <a:ext cx="21031198" cy="108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5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São elegíveis as variáveis que capturam ou embutem as expectativas de mercado mais rapidamente. Uma lista não exaustiva de variáveis que podem levar a um bom ajustamento do modelo é:</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4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Expectativa do IPCA acumulado em 12 meses;</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4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IPCA acumulado em 12 meses;</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4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Expectativa do PIB em 12 meses;</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4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Taxa de Câmbio R$/US$;</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4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Taxa Selic;</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4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CDS (</a:t>
            </a:r>
            <a:r>
              <a:rPr kumimoji="0" lang="pt-BR" altLang="pt-BR" sz="4000" b="1" i="0" u="none" strike="noStrike" kern="1200" cap="none" spc="0" normalizeH="0" baseline="0" noProof="0" dirty="0" err="1">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Credit</a:t>
            </a:r>
            <a:r>
              <a:rPr kumimoji="0" lang="pt-BR" altLang="pt-BR" sz="4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 Default Swap);</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4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T-Note (10 anos);</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r>
              <a:rPr kumimoji="0" lang="pt-BR" altLang="pt-BR" sz="4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CRB (Commodity </a:t>
            </a:r>
            <a:r>
              <a:rPr kumimoji="0" lang="pt-BR" altLang="pt-BR" sz="4000" b="1" i="0" u="none" strike="noStrike" kern="1200" cap="none" spc="0" normalizeH="0" baseline="0" noProof="0" dirty="0" err="1">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Research</a:t>
            </a:r>
            <a:r>
              <a:rPr kumimoji="0" lang="pt-BR" altLang="pt-BR" sz="4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sym typeface="Helvetica Light"/>
              </a:rPr>
              <a:t> Bureau Index).  </a:t>
            </a:r>
          </a:p>
          <a:p>
            <a:pPr marL="571500" marR="0" lvl="0" indent="-571500" algn="just" defTabSz="1828800" rtl="0" eaLnBrk="1" fontAlgn="auto" latinLnBrk="0" hangingPunct="1">
              <a:lnSpc>
                <a:spcPct val="107000"/>
              </a:lnSpc>
              <a:spcBef>
                <a:spcPct val="0"/>
              </a:spcBef>
              <a:spcAft>
                <a:spcPts val="1600"/>
              </a:spcAft>
              <a:buClr>
                <a:srgbClr val="00B0F0"/>
              </a:buClr>
              <a:buSzTx/>
              <a:buFont typeface="Wingdings" panose="05000000000000000000" pitchFamily="2" charset="2"/>
              <a:buChar char="§"/>
              <a:tabLst/>
              <a:defRPr/>
            </a:pPr>
            <a:endParaRPr kumimoji="0" lang="pt-BR" altLang="pt-BR" sz="56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sym typeface="Helvetica Light"/>
            </a:endParaRPr>
          </a:p>
        </p:txBody>
      </p:sp>
      <p:sp>
        <p:nvSpPr>
          <p:cNvPr id="3" name="Espaço Reservado para Rodapé 3">
            <a:extLst>
              <a:ext uri="{FF2B5EF4-FFF2-40B4-BE49-F238E27FC236}">
                <a16:creationId xmlns:a16="http://schemas.microsoft.com/office/drawing/2014/main" id="{079A98D3-B8AD-3C43-1CF1-35A54D15E0DF}"/>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4" name="Espaço Reservado para Número de Slide 4">
            <a:extLst>
              <a:ext uri="{FF2B5EF4-FFF2-40B4-BE49-F238E27FC236}">
                <a16:creationId xmlns:a16="http://schemas.microsoft.com/office/drawing/2014/main" id="{C182E96D-58B4-D994-D70A-A2010451251E}"/>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18</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1843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3A79F6E-0688-2115-BD15-A39578BDD872}"/>
              </a:ext>
            </a:extLst>
          </p:cNvPr>
          <p:cNvSpPr txBox="1"/>
          <p:nvPr/>
        </p:nvSpPr>
        <p:spPr>
          <a:xfrm flipH="1">
            <a:off x="4199112" y="826849"/>
            <a:ext cx="17262490" cy="1015663"/>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sz="6000" b="1" i="0" u="none" strike="noStrike" kern="0" cap="none" spc="0" normalizeH="0" baseline="0" noProof="0" dirty="0">
                <a:ln>
                  <a:noFill/>
                </a:ln>
                <a:solidFill>
                  <a:srgbClr val="000000"/>
                </a:solidFill>
                <a:effectLst/>
                <a:uLnTx/>
                <a:uFillTx/>
                <a:latin typeface="Calibri" panose="020F0502020204030204"/>
                <a:ea typeface="+mn-ea"/>
                <a:cs typeface="+mn-cs"/>
                <a:sym typeface="Helvetica Light"/>
              </a:rPr>
              <a:t>Exemplo: ajustamento da curva de juros </a:t>
            </a:r>
          </a:p>
        </p:txBody>
      </p:sp>
      <p:pic>
        <p:nvPicPr>
          <p:cNvPr id="3" name="Imagem 2">
            <a:extLst>
              <a:ext uri="{FF2B5EF4-FFF2-40B4-BE49-F238E27FC236}">
                <a16:creationId xmlns:a16="http://schemas.microsoft.com/office/drawing/2014/main" id="{52E34919-70FA-0C3E-3C79-07B8E899AECF}"/>
              </a:ext>
            </a:extLst>
          </p:cNvPr>
          <p:cNvPicPr>
            <a:picLocks noChangeAspect="1"/>
          </p:cNvPicPr>
          <p:nvPr/>
        </p:nvPicPr>
        <p:blipFill>
          <a:blip r:embed="rId2"/>
          <a:stretch>
            <a:fillRect/>
          </a:stretch>
        </p:blipFill>
        <p:spPr>
          <a:xfrm>
            <a:off x="2326904" y="2131720"/>
            <a:ext cx="19134698" cy="10783679"/>
          </a:xfrm>
          <a:prstGeom prst="rect">
            <a:avLst/>
          </a:prstGeom>
        </p:spPr>
      </p:pic>
      <p:sp>
        <p:nvSpPr>
          <p:cNvPr id="4" name="Espaço Reservado para Rodapé 3">
            <a:extLst>
              <a:ext uri="{FF2B5EF4-FFF2-40B4-BE49-F238E27FC236}">
                <a16:creationId xmlns:a16="http://schemas.microsoft.com/office/drawing/2014/main" id="{32EAC84C-B667-51BD-ACCD-6F3E2C96C91B}"/>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E8383D03-DDB1-AC69-C2F5-0C75A74195FC}"/>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19</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92335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5EA1B9-6A00-47AA-AE1B-78616261C4A8}"/>
              </a:ext>
            </a:extLst>
          </p:cNvPr>
          <p:cNvSpPr>
            <a:spLocks noGrp="1"/>
          </p:cNvSpPr>
          <p:nvPr>
            <p:ph type="title"/>
          </p:nvPr>
        </p:nvSpPr>
        <p:spPr>
          <a:xfrm>
            <a:off x="1676400" y="730251"/>
            <a:ext cx="21031200" cy="1663253"/>
          </a:xfrm>
        </p:spPr>
        <p:txBody>
          <a:bodyPr>
            <a:normAutofit fontScale="90000"/>
          </a:bodyPr>
          <a:lstStyle/>
          <a:p>
            <a:r>
              <a:rPr lang="pt-BR" sz="6000" b="1" dirty="0">
                <a:latin typeface="+mn-lt"/>
              </a:rPr>
              <a:t>Equipe do Índice CEMEC Fipe do Custo de Financiamento das Empresas</a:t>
            </a:r>
          </a:p>
        </p:txBody>
      </p:sp>
      <p:sp>
        <p:nvSpPr>
          <p:cNvPr id="3" name="Espaço Reservado para Conteúdo 2">
            <a:extLst>
              <a:ext uri="{FF2B5EF4-FFF2-40B4-BE49-F238E27FC236}">
                <a16:creationId xmlns:a16="http://schemas.microsoft.com/office/drawing/2014/main" id="{62347F00-85A3-4691-9285-F90DB0B3EA86}"/>
              </a:ext>
            </a:extLst>
          </p:cNvPr>
          <p:cNvSpPr>
            <a:spLocks noGrp="1"/>
          </p:cNvSpPr>
          <p:nvPr>
            <p:ph idx="1"/>
          </p:nvPr>
        </p:nvSpPr>
        <p:spPr/>
        <p:txBody>
          <a:bodyPr>
            <a:normAutofit fontScale="55000" lnSpcReduction="20000"/>
          </a:bodyPr>
          <a:lstStyle/>
          <a:p>
            <a:pPr marL="0" indent="0">
              <a:buNone/>
            </a:pPr>
            <a:endParaRPr lang="pt-BR" sz="5800" b="1" dirty="0"/>
          </a:p>
          <a:p>
            <a:pPr marL="0" indent="0">
              <a:buNone/>
            </a:pPr>
            <a:endParaRPr lang="pt-BR" sz="5800" b="1" dirty="0"/>
          </a:p>
          <a:p>
            <a:pPr marL="0" indent="0">
              <a:buNone/>
            </a:pPr>
            <a:r>
              <a:rPr lang="pt-BR" sz="7000" b="1" dirty="0"/>
              <a:t>Carlos A. Rocca  					Coordenador</a:t>
            </a:r>
          </a:p>
          <a:p>
            <a:pPr marL="0" indent="0">
              <a:buNone/>
            </a:pPr>
            <a:r>
              <a:rPr lang="pt-BR" sz="7000" b="1" dirty="0"/>
              <a:t>Lauro Modesto dos Santos Junior 			Economista Sênior</a:t>
            </a:r>
          </a:p>
          <a:p>
            <a:pPr marL="0" indent="0">
              <a:buNone/>
            </a:pPr>
            <a:r>
              <a:rPr lang="pt-BR" sz="7000" b="1" dirty="0"/>
              <a:t>Jose Monteiro Varanda Neto			Consultor</a:t>
            </a:r>
          </a:p>
          <a:p>
            <a:pPr marL="0" indent="0">
              <a:buNone/>
            </a:pPr>
            <a:r>
              <a:rPr lang="pt-BR" sz="7000" b="1" dirty="0"/>
              <a:t>Marly Paes					Analista</a:t>
            </a:r>
          </a:p>
          <a:p>
            <a:pPr marL="0" indent="0">
              <a:lnSpc>
                <a:spcPct val="107000"/>
              </a:lnSpc>
              <a:spcAft>
                <a:spcPts val="800"/>
              </a:spcAft>
              <a:buNone/>
            </a:pPr>
            <a:r>
              <a:rPr lang="pt-BR" sz="7000" b="1" dirty="0">
                <a:effectLst/>
                <a:latin typeface="Calibri" panose="020F0502020204030204" pitchFamily="34" charset="0"/>
                <a:ea typeface="Calibri" panose="020F0502020204030204" pitchFamily="34" charset="0"/>
                <a:cs typeface="Times New Roman" panose="02020603050405020304" pitchFamily="18" charset="0"/>
              </a:rPr>
              <a:t>Fernando M. </a:t>
            </a:r>
            <a:r>
              <a:rPr lang="pt-BR" sz="7000" b="1" dirty="0" err="1">
                <a:effectLst/>
                <a:latin typeface="Calibri" panose="020F0502020204030204" pitchFamily="34" charset="0"/>
                <a:ea typeface="Calibri" panose="020F0502020204030204" pitchFamily="34" charset="0"/>
                <a:cs typeface="Times New Roman" panose="02020603050405020304" pitchFamily="18" charset="0"/>
              </a:rPr>
              <a:t>Fumagalli</a:t>
            </a:r>
            <a:r>
              <a:rPr lang="pt-BR" sz="7000" b="1" dirty="0">
                <a:effectLst/>
                <a:latin typeface="Calibri" panose="020F0502020204030204" pitchFamily="34" charset="0"/>
                <a:ea typeface="Calibri" panose="020F0502020204030204" pitchFamily="34" charset="0"/>
                <a:cs typeface="Times New Roman" panose="02020603050405020304" pitchFamily="18" charset="0"/>
              </a:rPr>
              <a:t>				Analista</a:t>
            </a:r>
          </a:p>
          <a:p>
            <a:pPr marL="0" indent="0">
              <a:lnSpc>
                <a:spcPct val="107000"/>
              </a:lnSpc>
              <a:spcAft>
                <a:spcPts val="800"/>
              </a:spcAft>
              <a:buNone/>
            </a:pPr>
            <a:r>
              <a:rPr lang="pt-BR" sz="7000" b="1" dirty="0">
                <a:effectLst/>
                <a:latin typeface="Calibri" panose="020F0502020204030204" pitchFamily="34" charset="0"/>
                <a:ea typeface="Calibri" panose="020F0502020204030204" pitchFamily="34" charset="0"/>
                <a:cs typeface="Times New Roman" panose="02020603050405020304" pitchFamily="18" charset="0"/>
              </a:rPr>
              <a:t>Guilherme Casaca Valdivia				Estagiário </a:t>
            </a:r>
          </a:p>
          <a:p>
            <a:pPr marL="0" indent="0">
              <a:lnSpc>
                <a:spcPct val="107000"/>
              </a:lnSpc>
              <a:spcAft>
                <a:spcPts val="800"/>
              </a:spcAft>
              <a:buNone/>
            </a:pPr>
            <a:r>
              <a:rPr lang="pt-BR" sz="7000" b="1" dirty="0" err="1">
                <a:effectLst/>
                <a:latin typeface="Calibri" panose="020F0502020204030204" pitchFamily="34" charset="0"/>
                <a:ea typeface="Calibri" panose="020F0502020204030204" pitchFamily="34" charset="0"/>
                <a:cs typeface="Times New Roman" panose="02020603050405020304" pitchFamily="18" charset="0"/>
              </a:rPr>
              <a:t>Luccas</a:t>
            </a:r>
            <a:r>
              <a:rPr lang="pt-BR" sz="7000" b="1" dirty="0">
                <a:effectLst/>
                <a:latin typeface="Calibri" panose="020F0502020204030204" pitchFamily="34" charset="0"/>
                <a:ea typeface="Calibri" panose="020F0502020204030204" pitchFamily="34" charset="0"/>
                <a:cs typeface="Times New Roman" panose="02020603050405020304" pitchFamily="18" charset="0"/>
              </a:rPr>
              <a:t> Rodrigo Garcia                                                          Estagiário</a:t>
            </a:r>
          </a:p>
          <a:p>
            <a:pPr marL="0" indent="0">
              <a:lnSpc>
                <a:spcPct val="107000"/>
              </a:lnSpc>
              <a:spcAft>
                <a:spcPts val="800"/>
              </a:spcAft>
              <a:buNone/>
            </a:pPr>
            <a:endParaRPr lang="pt-BR" sz="7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a:p>
            <a:pPr marL="0" indent="0">
              <a:buNone/>
            </a:pPr>
            <a:r>
              <a:rPr lang="pt-BR" dirty="0"/>
              <a:t> </a:t>
            </a:r>
          </a:p>
        </p:txBody>
      </p:sp>
      <p:sp>
        <p:nvSpPr>
          <p:cNvPr id="4" name="Espaço Reservado para Rodapé 3">
            <a:extLst>
              <a:ext uri="{FF2B5EF4-FFF2-40B4-BE49-F238E27FC236}">
                <a16:creationId xmlns:a16="http://schemas.microsoft.com/office/drawing/2014/main" id="{D5A0BAF5-7179-37DA-8AEF-A7A0F3B92E35}"/>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50EF88F2-BE77-9D8F-EB59-46EEB9BFA82B}"/>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2</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1314483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1765BD6-3260-2A8D-3BE4-93E404FAC486}"/>
              </a:ext>
            </a:extLst>
          </p:cNvPr>
          <p:cNvSpPr txBox="1"/>
          <p:nvPr/>
        </p:nvSpPr>
        <p:spPr>
          <a:xfrm>
            <a:off x="4487144" y="521296"/>
            <a:ext cx="16269014" cy="1938992"/>
          </a:xfrm>
          <a:prstGeom prst="rect">
            <a:avLst/>
          </a:prstGeom>
          <a:noFill/>
        </p:spPr>
        <p:txBody>
          <a:bodyPr wrap="square" rtlCol="0">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pt-BR" sz="6000" b="1" i="0" u="none" strike="noStrike" kern="0" cap="none" spc="0" normalizeH="0" baseline="0" noProof="0" dirty="0">
                <a:ln>
                  <a:noFill/>
                </a:ln>
                <a:solidFill>
                  <a:srgbClr val="000000"/>
                </a:solidFill>
                <a:effectLst/>
                <a:uLnTx/>
                <a:uFillTx/>
                <a:latin typeface="Calibri" panose="020F0502020204030204"/>
                <a:ea typeface="+mn-ea"/>
                <a:cs typeface="+mn-cs"/>
                <a:sym typeface="Helvetica Light"/>
              </a:rPr>
              <a:t>Exemplo: ajustamento do modelo da taxa de juros de recursos livres </a:t>
            </a:r>
            <a:endParaRPr kumimoji="0" lang="pt-BR" sz="4000" b="1" i="0" u="none" strike="noStrike" kern="0" cap="none" spc="0" normalizeH="0" baseline="0" noProof="0" dirty="0">
              <a:ln>
                <a:noFill/>
              </a:ln>
              <a:solidFill>
                <a:srgbClr val="C00000"/>
              </a:solidFill>
              <a:effectLst/>
              <a:uLnTx/>
              <a:uFillTx/>
              <a:latin typeface="Calibri" panose="020F0502020204030204"/>
              <a:ea typeface="+mn-ea"/>
              <a:cs typeface="+mn-cs"/>
              <a:sym typeface="Helvetica Light"/>
            </a:endParaRPr>
          </a:p>
        </p:txBody>
      </p:sp>
      <p:sp>
        <p:nvSpPr>
          <p:cNvPr id="4" name="Espaço Reservado para Rodapé 3">
            <a:extLst>
              <a:ext uri="{FF2B5EF4-FFF2-40B4-BE49-F238E27FC236}">
                <a16:creationId xmlns:a16="http://schemas.microsoft.com/office/drawing/2014/main" id="{B71D41C0-D2BD-7AE3-84CC-CDA00F6AE1BA}"/>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C23AFFBB-E854-AD64-7DDD-852EEBBC7EE3}"/>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20</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pic>
        <p:nvPicPr>
          <p:cNvPr id="6" name="Imagem 5">
            <a:extLst>
              <a:ext uri="{FF2B5EF4-FFF2-40B4-BE49-F238E27FC236}">
                <a16:creationId xmlns:a16="http://schemas.microsoft.com/office/drawing/2014/main" id="{6B249E3A-B05F-62DF-181E-02275354371B}"/>
              </a:ext>
            </a:extLst>
          </p:cNvPr>
          <p:cNvPicPr>
            <a:picLocks noChangeAspect="1"/>
          </p:cNvPicPr>
          <p:nvPr/>
        </p:nvPicPr>
        <p:blipFill>
          <a:blip r:embed="rId2"/>
          <a:stretch>
            <a:fillRect/>
          </a:stretch>
        </p:blipFill>
        <p:spPr>
          <a:xfrm>
            <a:off x="1766156" y="3133384"/>
            <a:ext cx="19858892" cy="9753769"/>
          </a:xfrm>
          <a:prstGeom prst="rect">
            <a:avLst/>
          </a:prstGeom>
        </p:spPr>
      </p:pic>
    </p:spTree>
    <p:extLst>
      <p:ext uri="{BB962C8B-B14F-4D97-AF65-F5344CB8AC3E}">
        <p14:creationId xmlns:p14="http://schemas.microsoft.com/office/powerpoint/2010/main" val="101867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01AA7-6F8D-7FF3-5F69-9AEA4DC67F4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EEB768E-811B-CB78-58EA-4448F4267F3F}"/>
              </a:ext>
            </a:extLst>
          </p:cNvPr>
          <p:cNvSpPr>
            <a:spLocks noGrp="1"/>
          </p:cNvSpPr>
          <p:nvPr>
            <p:ph idx="1"/>
          </p:nvPr>
        </p:nvSpPr>
        <p:spPr>
          <a:xfrm>
            <a:off x="1676400" y="3651250"/>
            <a:ext cx="21031200" cy="7671246"/>
          </a:xfrm>
        </p:spPr>
        <p:txBody>
          <a:bodyPr/>
          <a:lstStyle/>
          <a:p>
            <a:endParaRPr lang="pt-BR" dirty="0"/>
          </a:p>
          <a:p>
            <a:endParaRPr lang="pt-BR" dirty="0"/>
          </a:p>
          <a:p>
            <a:endParaRPr lang="pt-BR" dirty="0"/>
          </a:p>
          <a:p>
            <a:pPr marL="0" indent="0">
              <a:buNone/>
            </a:pPr>
            <a:r>
              <a:rPr lang="pt-BR" sz="6600" b="1" dirty="0"/>
              <a:t>3. Projeções do custo do  financiamento  das  empresas</a:t>
            </a:r>
          </a:p>
          <a:p>
            <a:pPr marL="0" indent="0">
              <a:buNone/>
            </a:pPr>
            <a:r>
              <a:rPr lang="pt-BR" sz="6600" b="1" dirty="0"/>
              <a:t>    Exemplo (*)  </a:t>
            </a:r>
          </a:p>
          <a:p>
            <a:endParaRPr lang="pt-BR" dirty="0"/>
          </a:p>
        </p:txBody>
      </p:sp>
      <p:sp>
        <p:nvSpPr>
          <p:cNvPr id="4" name="CaixaDeTexto 3">
            <a:extLst>
              <a:ext uri="{FF2B5EF4-FFF2-40B4-BE49-F238E27FC236}">
                <a16:creationId xmlns:a16="http://schemas.microsoft.com/office/drawing/2014/main" id="{42C38C14-74E5-F028-7852-5F0372CB9CC9}"/>
              </a:ext>
            </a:extLst>
          </p:cNvPr>
          <p:cNvSpPr txBox="1"/>
          <p:nvPr/>
        </p:nvSpPr>
        <p:spPr>
          <a:xfrm>
            <a:off x="2403706" y="12834664"/>
            <a:ext cx="20303894" cy="861774"/>
          </a:xfrm>
          <a:prstGeom prst="rect">
            <a:avLst/>
          </a:prstGeom>
          <a:noFill/>
        </p:spPr>
        <p:txBody>
          <a:bodyPr wrap="square" rtlCol="0">
            <a:spAutoFit/>
          </a:bodyPr>
          <a:lstStyle/>
          <a:p>
            <a:r>
              <a:rPr lang="pt-BR" b="1" dirty="0"/>
              <a:t>(*)Exemplo:  dados do BCB atualizados apenas até o mês de abril  de 2022</a:t>
            </a:r>
            <a:r>
              <a:rPr lang="pt-BR" dirty="0"/>
              <a:t> </a:t>
            </a:r>
          </a:p>
        </p:txBody>
      </p:sp>
    </p:spTree>
    <p:extLst>
      <p:ext uri="{BB962C8B-B14F-4D97-AF65-F5344CB8AC3E}">
        <p14:creationId xmlns:p14="http://schemas.microsoft.com/office/powerpoint/2010/main" val="216369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6FF07-AF2F-BAE7-4786-4F10CC704EF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210123A-6177-D87C-9D1B-4C1D3B00FA91}"/>
              </a:ext>
            </a:extLst>
          </p:cNvPr>
          <p:cNvSpPr>
            <a:spLocks noGrp="1"/>
          </p:cNvSpPr>
          <p:nvPr>
            <p:ph idx="1"/>
          </p:nvPr>
        </p:nvSpPr>
        <p:spPr/>
        <p:txBody>
          <a:bodyPr/>
          <a:lstStyle/>
          <a:p>
            <a:endParaRPr lang="pt-BR" dirty="0"/>
          </a:p>
          <a:p>
            <a:endParaRPr lang="pt-BR" dirty="0"/>
          </a:p>
          <a:p>
            <a:endParaRPr lang="pt-BR" dirty="0"/>
          </a:p>
          <a:p>
            <a:pPr marL="0" indent="0">
              <a:buNone/>
            </a:pPr>
            <a:r>
              <a:rPr lang="pt-BR" sz="6600" b="1" dirty="0"/>
              <a:t>2.1 Cenário macroeconômico  de referencia CEMEC Fipe </a:t>
            </a:r>
          </a:p>
        </p:txBody>
      </p:sp>
    </p:spTree>
    <p:extLst>
      <p:ext uri="{BB962C8B-B14F-4D97-AF65-F5344CB8AC3E}">
        <p14:creationId xmlns:p14="http://schemas.microsoft.com/office/powerpoint/2010/main" val="1679497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E4BEC-2366-7D0D-721B-207F1138992F}"/>
              </a:ext>
            </a:extLst>
          </p:cNvPr>
          <p:cNvSpPr>
            <a:spLocks noGrp="1"/>
          </p:cNvSpPr>
          <p:nvPr>
            <p:ph type="title"/>
          </p:nvPr>
        </p:nvSpPr>
        <p:spPr>
          <a:xfrm>
            <a:off x="1676400" y="730251"/>
            <a:ext cx="21031200" cy="2023293"/>
          </a:xfrm>
        </p:spPr>
        <p:txBody>
          <a:bodyPr>
            <a:normAutofit/>
          </a:bodyPr>
          <a:lstStyle/>
          <a:p>
            <a:pPr algn="just"/>
            <a:r>
              <a:rPr lang="pt-BR" sz="6000" b="1" dirty="0">
                <a:latin typeface="+mn-lt"/>
              </a:rPr>
              <a:t> </a:t>
            </a:r>
            <a:r>
              <a:rPr lang="pt-BR" sz="6000" b="1" dirty="0">
                <a:latin typeface="Arial" panose="020B0604020202020204" pitchFamily="34" charset="0"/>
                <a:cs typeface="Arial" panose="020B0604020202020204" pitchFamily="34" charset="0"/>
              </a:rPr>
              <a:t>Cenário macroeconômico de referência  CEMEC Fipe </a:t>
            </a:r>
            <a:br>
              <a:rPr lang="pt-BR" sz="6000" b="1" dirty="0">
                <a:latin typeface="Arial" panose="020B0604020202020204" pitchFamily="34" charset="0"/>
                <a:cs typeface="Arial" panose="020B0604020202020204" pitchFamily="34" charset="0"/>
              </a:rPr>
            </a:br>
            <a:r>
              <a:rPr lang="pt-BR" sz="6000" b="1" dirty="0">
                <a:latin typeface="Arial" panose="020B0604020202020204" pitchFamily="34" charset="0"/>
                <a:cs typeface="Arial" panose="020B0604020202020204" pitchFamily="34" charset="0"/>
              </a:rPr>
              <a:t> Exemplo de algumas fontes de dados usadas  (*)</a:t>
            </a:r>
          </a:p>
        </p:txBody>
      </p:sp>
      <p:sp>
        <p:nvSpPr>
          <p:cNvPr id="3" name="Espaço Reservado para Conteúdo 2">
            <a:extLst>
              <a:ext uri="{FF2B5EF4-FFF2-40B4-BE49-F238E27FC236}">
                <a16:creationId xmlns:a16="http://schemas.microsoft.com/office/drawing/2014/main" id="{8343349C-DAE5-7752-E871-1F277C3F5085}"/>
              </a:ext>
            </a:extLst>
          </p:cNvPr>
          <p:cNvSpPr>
            <a:spLocks noGrp="1"/>
          </p:cNvSpPr>
          <p:nvPr>
            <p:ph idx="1"/>
          </p:nvPr>
        </p:nvSpPr>
        <p:spPr>
          <a:xfrm>
            <a:off x="1676400" y="3113584"/>
            <a:ext cx="21031200" cy="8707752"/>
          </a:xfrm>
        </p:spPr>
        <p:txBody>
          <a:bodyPr>
            <a:noAutofit/>
          </a:bodyPr>
          <a:lstStyle/>
          <a:p>
            <a:pPr marL="914400" indent="-914400">
              <a:lnSpc>
                <a:spcPct val="120000"/>
              </a:lnSpc>
              <a:buAutoNum type="arabicPeriod"/>
            </a:pPr>
            <a:r>
              <a:rPr lang="pt-BR" sz="4800" b="1" dirty="0">
                <a:latin typeface="Arial" panose="020B0604020202020204" pitchFamily="34" charset="0"/>
                <a:cs typeface="Arial" panose="020B0604020202020204" pitchFamily="34" charset="0"/>
              </a:rPr>
              <a:t>Projeções de IPCA, SELIC, Câmbio, PIB  - Pesquisa  FOCUS do BCB de 30/07/2022;  Ata do COPOM de 03/08/2022</a:t>
            </a:r>
          </a:p>
          <a:p>
            <a:pPr marL="914400" indent="-914400">
              <a:lnSpc>
                <a:spcPct val="120000"/>
              </a:lnSpc>
              <a:buAutoNum type="arabicPeriod"/>
            </a:pPr>
            <a:r>
              <a:rPr lang="pt-BR" sz="4800" b="1" dirty="0">
                <a:latin typeface="Arial" panose="020B0604020202020204" pitchFamily="34" charset="0"/>
                <a:cs typeface="Arial" panose="020B0604020202020204" pitchFamily="34" charset="0"/>
              </a:rPr>
              <a:t>Dados de volume e taxas de juros de crédito do BCB: abril 2022</a:t>
            </a:r>
          </a:p>
          <a:p>
            <a:pPr marL="914400" indent="-914400">
              <a:lnSpc>
                <a:spcPct val="120000"/>
              </a:lnSpc>
              <a:buAutoNum type="arabicPeriod"/>
            </a:pPr>
            <a:r>
              <a:rPr lang="pt-BR" sz="4800" b="1" dirty="0">
                <a:latin typeface="Arial" panose="020B0604020202020204" pitchFamily="34" charset="0"/>
                <a:cs typeface="Arial" panose="020B0604020202020204" pitchFamily="34" charset="0"/>
              </a:rPr>
              <a:t>Projeções da Taxa </a:t>
            </a:r>
            <a:r>
              <a:rPr lang="pt-BR" sz="4800" b="1" dirty="0" err="1">
                <a:latin typeface="Arial" panose="020B0604020202020204" pitchFamily="34" charset="0"/>
                <a:cs typeface="Arial" panose="020B0604020202020204" pitchFamily="34" charset="0"/>
              </a:rPr>
              <a:t>Tbond</a:t>
            </a:r>
            <a:r>
              <a:rPr lang="pt-BR" sz="4800" b="1" dirty="0">
                <a:latin typeface="Arial" panose="020B0604020202020204" pitchFamily="34" charset="0"/>
                <a:cs typeface="Arial" panose="020B0604020202020204" pitchFamily="34" charset="0"/>
              </a:rPr>
              <a:t> 10 anos : projeções OECD  Junho 2022</a:t>
            </a:r>
          </a:p>
          <a:p>
            <a:pPr marL="914400" indent="-914400">
              <a:lnSpc>
                <a:spcPct val="120000"/>
              </a:lnSpc>
              <a:buAutoNum type="arabicPeriod"/>
            </a:pPr>
            <a:r>
              <a:rPr lang="pt-BR" sz="4800" b="1" dirty="0">
                <a:latin typeface="Arial" panose="020B0604020202020204" pitchFamily="34" charset="0"/>
                <a:cs typeface="Arial" panose="020B0604020202020204" pitchFamily="34" charset="0"/>
              </a:rPr>
              <a:t> Projeções  da Taxa de desemprego: Pesquisa FOCUS do Banco Central de 30/07/2022</a:t>
            </a:r>
          </a:p>
          <a:p>
            <a:pPr marL="914400" indent="-914400">
              <a:lnSpc>
                <a:spcPct val="120000"/>
              </a:lnSpc>
              <a:buAutoNum type="arabicPeriod"/>
            </a:pPr>
            <a:r>
              <a:rPr lang="pt-BR" sz="4800" b="1" dirty="0">
                <a:latin typeface="Arial" panose="020B0604020202020204" pitchFamily="34" charset="0"/>
                <a:cs typeface="Arial" panose="020B0604020202020204" pitchFamily="34" charset="0"/>
              </a:rPr>
              <a:t>Projeções de  preços de commodities  World Bank  - abril de 2022</a:t>
            </a:r>
          </a:p>
          <a:p>
            <a:pPr marL="914400" indent="-914400">
              <a:lnSpc>
                <a:spcPct val="120000"/>
              </a:lnSpc>
              <a:buAutoNum type="arabicPeriod"/>
            </a:pPr>
            <a:r>
              <a:rPr lang="pt-BR" sz="4800" b="1" dirty="0">
                <a:latin typeface="Arial" panose="020B0604020202020204" pitchFamily="34" charset="0"/>
                <a:cs typeface="Arial" panose="020B0604020202020204" pitchFamily="34" charset="0"/>
              </a:rPr>
              <a:t>Projeções de  risco Brasil – Projeções de Grandes Bancos </a:t>
            </a:r>
          </a:p>
          <a:p>
            <a:pPr marL="914400" indent="-914400">
              <a:buAutoNum type="arabicPeriod"/>
            </a:pPr>
            <a:endParaRPr lang="pt-BR" sz="3600" b="1" dirty="0"/>
          </a:p>
          <a:p>
            <a:pPr marL="0" indent="0">
              <a:lnSpc>
                <a:spcPct val="170000"/>
              </a:lnSpc>
              <a:buNone/>
            </a:pPr>
            <a:endParaRPr lang="pt-BR" sz="3600" b="1" dirty="0"/>
          </a:p>
          <a:p>
            <a:pPr marL="0" indent="0">
              <a:buNone/>
            </a:pPr>
            <a:r>
              <a:rPr lang="pt-BR" sz="3600" dirty="0"/>
              <a:t> </a:t>
            </a:r>
          </a:p>
        </p:txBody>
      </p:sp>
      <p:sp>
        <p:nvSpPr>
          <p:cNvPr id="5" name="CaixaDeTexto 4">
            <a:extLst>
              <a:ext uri="{FF2B5EF4-FFF2-40B4-BE49-F238E27FC236}">
                <a16:creationId xmlns:a16="http://schemas.microsoft.com/office/drawing/2014/main" id="{E12A6D29-1D4D-EF1E-A578-CB38080FB5D3}"/>
              </a:ext>
            </a:extLst>
          </p:cNvPr>
          <p:cNvSpPr txBox="1"/>
          <p:nvPr/>
        </p:nvSpPr>
        <p:spPr>
          <a:xfrm flipH="1">
            <a:off x="1821631" y="11872615"/>
            <a:ext cx="20740737" cy="1200329"/>
          </a:xfrm>
          <a:prstGeom prst="rect">
            <a:avLst/>
          </a:prstGeom>
          <a:noFill/>
        </p:spPr>
        <p:txBody>
          <a:bodyPr wrap="square" rtlCol="0">
            <a:spAutoFit/>
          </a:bodyPr>
          <a:lstStyle/>
          <a:p>
            <a:pPr algn="l"/>
            <a:r>
              <a:rPr lang="pt-BR" sz="3200" b="1" dirty="0"/>
              <a:t>(*) </a:t>
            </a:r>
            <a:r>
              <a:rPr lang="pt-BR" sz="3600" b="1" dirty="0"/>
              <a:t>No  exemplo  as projeções  são limitadas a dez 2022 e </a:t>
            </a:r>
            <a:r>
              <a:rPr lang="pt-BR" sz="3600" b="1" dirty="0" err="1"/>
              <a:t>abr</a:t>
            </a:r>
            <a:r>
              <a:rPr lang="pt-BR" sz="3600" b="1" dirty="0"/>
              <a:t> 2023 ; a data base é </a:t>
            </a:r>
            <a:r>
              <a:rPr lang="pt-BR" sz="3600" b="1" dirty="0" err="1"/>
              <a:t>abr</a:t>
            </a:r>
            <a:r>
              <a:rPr lang="pt-BR" sz="3600" b="1" dirty="0"/>
              <a:t> de 2022 pelo atraso de atualização de várias series do BCB e atualizadas  até abril de 202  na data de  elaboração do exemplo </a:t>
            </a:r>
          </a:p>
        </p:txBody>
      </p:sp>
      <p:sp>
        <p:nvSpPr>
          <p:cNvPr id="4" name="Espaço Reservado para Rodapé 3">
            <a:extLst>
              <a:ext uri="{FF2B5EF4-FFF2-40B4-BE49-F238E27FC236}">
                <a16:creationId xmlns:a16="http://schemas.microsoft.com/office/drawing/2014/main" id="{3A8CB05D-3339-7396-BE8F-D17E274B7253}"/>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6" name="Espaço Reservado para Número de Slide 4">
            <a:extLst>
              <a:ext uri="{FF2B5EF4-FFF2-40B4-BE49-F238E27FC236}">
                <a16:creationId xmlns:a16="http://schemas.microsoft.com/office/drawing/2014/main" id="{61E8D241-6F12-1BE8-3342-62751350527A}"/>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23</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276780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58C2D-0C60-133A-4924-73759B3DCA49}"/>
              </a:ext>
            </a:extLst>
          </p:cNvPr>
          <p:cNvSpPr>
            <a:spLocks noGrp="1"/>
          </p:cNvSpPr>
          <p:nvPr>
            <p:ph type="title"/>
          </p:nvPr>
        </p:nvSpPr>
        <p:spPr>
          <a:xfrm>
            <a:off x="1701739" y="377280"/>
            <a:ext cx="21031200" cy="1152128"/>
          </a:xfrm>
        </p:spPr>
        <p:txBody>
          <a:bodyPr>
            <a:normAutofit/>
          </a:bodyPr>
          <a:lstStyle/>
          <a:p>
            <a:pPr algn="just"/>
            <a:r>
              <a:rPr lang="pt-BR" sz="6000" b="1" dirty="0">
                <a:latin typeface="+mn-lt"/>
              </a:rPr>
              <a:t>Cenário macroeconômico de referência CEMEC Fipe </a:t>
            </a:r>
          </a:p>
        </p:txBody>
      </p:sp>
      <p:graphicFrame>
        <p:nvGraphicFramePr>
          <p:cNvPr id="6" name="Tabela 5">
            <a:extLst>
              <a:ext uri="{FF2B5EF4-FFF2-40B4-BE49-F238E27FC236}">
                <a16:creationId xmlns:a16="http://schemas.microsoft.com/office/drawing/2014/main" id="{8FC60D96-D4F2-8021-4944-B119F08F7146}"/>
              </a:ext>
            </a:extLst>
          </p:cNvPr>
          <p:cNvGraphicFramePr>
            <a:graphicFrameLocks noGrp="1"/>
          </p:cNvGraphicFramePr>
          <p:nvPr>
            <p:extLst>
              <p:ext uri="{D42A27DB-BD31-4B8C-83A1-F6EECF244321}">
                <p14:modId xmlns:p14="http://schemas.microsoft.com/office/powerpoint/2010/main" val="2471241800"/>
              </p:ext>
            </p:extLst>
          </p:nvPr>
        </p:nvGraphicFramePr>
        <p:xfrm>
          <a:off x="382688" y="3027702"/>
          <a:ext cx="23186577" cy="8667750"/>
        </p:xfrm>
        <a:graphic>
          <a:graphicData uri="http://schemas.openxmlformats.org/drawingml/2006/table">
            <a:tbl>
              <a:tblPr/>
              <a:tblGrid>
                <a:gridCol w="12457384">
                  <a:extLst>
                    <a:ext uri="{9D8B030D-6E8A-4147-A177-3AD203B41FA5}">
                      <a16:colId xmlns:a16="http://schemas.microsoft.com/office/drawing/2014/main" val="3523160289"/>
                    </a:ext>
                  </a:extLst>
                </a:gridCol>
                <a:gridCol w="3744416">
                  <a:extLst>
                    <a:ext uri="{9D8B030D-6E8A-4147-A177-3AD203B41FA5}">
                      <a16:colId xmlns:a16="http://schemas.microsoft.com/office/drawing/2014/main" val="3326934899"/>
                    </a:ext>
                  </a:extLst>
                </a:gridCol>
                <a:gridCol w="3600400">
                  <a:extLst>
                    <a:ext uri="{9D8B030D-6E8A-4147-A177-3AD203B41FA5}">
                      <a16:colId xmlns:a16="http://schemas.microsoft.com/office/drawing/2014/main" val="1123655746"/>
                    </a:ext>
                  </a:extLst>
                </a:gridCol>
                <a:gridCol w="3384377">
                  <a:extLst>
                    <a:ext uri="{9D8B030D-6E8A-4147-A177-3AD203B41FA5}">
                      <a16:colId xmlns:a16="http://schemas.microsoft.com/office/drawing/2014/main" val="3103815201"/>
                    </a:ext>
                  </a:extLst>
                </a:gridCol>
              </a:tblGrid>
              <a:tr h="616569">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Variável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err="1">
                          <a:solidFill>
                            <a:srgbClr val="000000"/>
                          </a:solidFill>
                          <a:effectLst/>
                          <a:latin typeface="Arial" panose="020B0604020202020204" pitchFamily="34" charset="0"/>
                          <a:cs typeface="Arial" panose="020B0604020202020204" pitchFamily="34" charset="0"/>
                        </a:rPr>
                        <a:t>abr</a:t>
                      </a:r>
                      <a:r>
                        <a:rPr lang="pt-BR" sz="4000" b="1"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dez/22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err="1">
                          <a:solidFill>
                            <a:srgbClr val="000000"/>
                          </a:solidFill>
                          <a:effectLst/>
                          <a:latin typeface="Arial" panose="020B0604020202020204" pitchFamily="34" charset="0"/>
                          <a:cs typeface="Arial" panose="020B0604020202020204" pitchFamily="34" charset="0"/>
                        </a:rPr>
                        <a:t>abr</a:t>
                      </a:r>
                      <a:r>
                        <a:rPr lang="pt-BR" sz="4000" b="1"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034600"/>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Selic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11,75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a:solidFill>
                            <a:srgbClr val="000000"/>
                          </a:solidFill>
                          <a:effectLst/>
                          <a:latin typeface="Arial" panose="020B0604020202020204" pitchFamily="34" charset="0"/>
                          <a:cs typeface="Arial" panose="020B0604020202020204" pitchFamily="34" charset="0"/>
                        </a:rPr>
                        <a:t>13,75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a:solidFill>
                            <a:srgbClr val="000000"/>
                          </a:solidFill>
                          <a:effectLst/>
                          <a:latin typeface="Arial" panose="020B0604020202020204" pitchFamily="34" charset="0"/>
                          <a:cs typeface="Arial" panose="020B0604020202020204" pitchFamily="34" charset="0"/>
                        </a:rPr>
                        <a:t>13,75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3644988"/>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EIPCA12 (Focus) 12 meses a frente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4000" b="1"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pt-BR" sz="4000" b="1" i="0" u="none" strike="noStrike" dirty="0">
                          <a:solidFill>
                            <a:srgbClr val="000000"/>
                          </a:solidFill>
                          <a:effectLst/>
                          <a:latin typeface="Arial" panose="020B0604020202020204" pitchFamily="34" charset="0"/>
                          <a:cs typeface="Arial" panose="020B0604020202020204" pitchFamily="34" charset="0"/>
                        </a:rPr>
                        <a:t>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4000" b="1" i="0" u="none" strike="noStrike" dirty="0">
                          <a:solidFill>
                            <a:srgbClr val="000000"/>
                          </a:solidFill>
                          <a:effectLst/>
                          <a:latin typeface="Arial" panose="020B0604020202020204" pitchFamily="34" charset="0"/>
                          <a:cs typeface="Arial" panose="020B0604020202020204" pitchFamily="34" charset="0"/>
                        </a:rPr>
                        <a:t>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50864"/>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IPCA acumulado em 12 meses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828800" rtl="0" eaLnBrk="1" fontAlgn="b" latinLnBrk="0" hangingPunct="1"/>
                      <a:r>
                        <a:rPr lang="pt-BR" sz="4000" b="1" i="0" u="none" strike="noStrike" kern="1200" dirty="0">
                          <a:solidFill>
                            <a:srgbClr val="000000"/>
                          </a:solidFill>
                          <a:effectLst/>
                          <a:latin typeface="Arial" panose="020B0604020202020204" pitchFamily="34" charset="0"/>
                          <a:ea typeface="+mn-ea"/>
                          <a:cs typeface="Arial" panose="020B0604020202020204" pitchFamily="34" charset="0"/>
                        </a:rPr>
                        <a:t>12,13%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pt-BR" sz="4000" b="1" i="0" u="none" strike="noStrike" dirty="0">
                          <a:solidFill>
                            <a:srgbClr val="000000"/>
                          </a:solidFill>
                          <a:effectLst/>
                          <a:latin typeface="Arial" panose="020B0604020202020204" pitchFamily="34" charset="0"/>
                          <a:cs typeface="Arial" panose="020B0604020202020204" pitchFamily="34" charset="0"/>
                        </a:rPr>
                        <a:t>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Arial" panose="020B0604020202020204" pitchFamily="34" charset="0"/>
                          <a:ea typeface="+mn-ea"/>
                          <a:cs typeface="Arial" panose="020B0604020202020204" pitchFamily="34" charset="0"/>
                        </a:rPr>
                        <a:t>5,04%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375501"/>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EPIB12 (Focus) 12 meses a frente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447822"/>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CDS 5 anos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219,0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300,0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283,3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0981730"/>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CRB index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a:solidFill>
                            <a:srgbClr val="000000"/>
                          </a:solidFill>
                          <a:effectLst/>
                          <a:latin typeface="Arial" panose="020B0604020202020204" pitchFamily="34" charset="0"/>
                          <a:cs typeface="Arial" panose="020B0604020202020204" pitchFamily="34" charset="0"/>
                        </a:rPr>
                        <a:t>303,0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248,3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220,0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577046"/>
                  </a:ext>
                </a:extLst>
              </a:tr>
              <a:tr h="616569">
                <a:tc>
                  <a:txBody>
                    <a:bodyPr/>
                    <a:lstStyle/>
                    <a:p>
                      <a:pPr algn="l" fontAlgn="b"/>
                      <a:r>
                        <a:rPr lang="pt-BR" sz="4000" b="1" i="0" u="none" strike="noStrike" dirty="0" err="1">
                          <a:solidFill>
                            <a:srgbClr val="000000"/>
                          </a:solidFill>
                          <a:effectLst/>
                          <a:latin typeface="Arial" panose="020B0604020202020204" pitchFamily="34" charset="0"/>
                          <a:cs typeface="Arial" panose="020B0604020202020204" pitchFamily="34" charset="0"/>
                        </a:rPr>
                        <a:t>Tbond</a:t>
                      </a:r>
                      <a:r>
                        <a:rPr lang="pt-BR" sz="4000" b="1" i="0" u="none" strike="noStrike" dirty="0">
                          <a:solidFill>
                            <a:srgbClr val="000000"/>
                          </a:solidFill>
                          <a:effectLst/>
                          <a:latin typeface="Arial" panose="020B0604020202020204" pitchFamily="34" charset="0"/>
                          <a:cs typeface="Arial" panose="020B0604020202020204" pitchFamily="34" charset="0"/>
                        </a:rPr>
                        <a:t> 10 anos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a:solidFill>
                            <a:srgbClr val="000000"/>
                          </a:solidFill>
                          <a:effectLst/>
                          <a:latin typeface="Arial" panose="020B0604020202020204" pitchFamily="34" charset="0"/>
                          <a:cs typeface="Arial" panose="020B0604020202020204" pitchFamily="34" charset="0"/>
                        </a:rPr>
                        <a:t>2,75%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3,40%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3,53%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151544"/>
                  </a:ext>
                </a:extLst>
              </a:tr>
              <a:tr h="616569">
                <a:tc>
                  <a:txBody>
                    <a:bodyPr/>
                    <a:lstStyle/>
                    <a:p>
                      <a:pPr algn="l" fontAlgn="b"/>
                      <a:r>
                        <a:rPr lang="pt-BR" sz="4000" b="1" i="0" u="none" strike="noStrike" dirty="0">
                          <a:solidFill>
                            <a:schemeClr val="tx1"/>
                          </a:solidFill>
                          <a:effectLst/>
                          <a:latin typeface="Arial" panose="020B0604020202020204" pitchFamily="34" charset="0"/>
                          <a:cs typeface="Arial" panose="020B0604020202020204" pitchFamily="34" charset="0"/>
                        </a:rPr>
                        <a:t>IBC-Br índice de atividade BACEN média 12 meses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chemeClr val="tx1"/>
                          </a:solidFill>
                          <a:effectLst/>
                          <a:latin typeface="Arial" panose="020B0604020202020204" pitchFamily="34" charset="0"/>
                          <a:cs typeface="Arial" panose="020B0604020202020204" pitchFamily="34" charset="0"/>
                        </a:rPr>
                        <a:t>142,15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dirty="0">
                          <a:solidFill>
                            <a:schemeClr val="tx1"/>
                          </a:solidFill>
                          <a:effectLst/>
                          <a:latin typeface="Arial" panose="020B0604020202020204" pitchFamily="34" charset="0"/>
                          <a:cs typeface="Arial" panose="020B0604020202020204" pitchFamily="34" charset="0"/>
                        </a:rPr>
                        <a:t>142,06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chemeClr val="tx1"/>
                          </a:solidFill>
                          <a:effectLst/>
                          <a:latin typeface="Arial" panose="020B0604020202020204" pitchFamily="34" charset="0"/>
                          <a:cs typeface="Arial" panose="020B0604020202020204" pitchFamily="34" charset="0"/>
                        </a:rPr>
                        <a:t>142,10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2763957"/>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Câmbio na data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a:solidFill>
                            <a:srgbClr val="000000"/>
                          </a:solidFill>
                          <a:effectLst/>
                          <a:latin typeface="Arial" panose="020B0604020202020204" pitchFamily="34" charset="0"/>
                          <a:cs typeface="Arial" panose="020B0604020202020204" pitchFamily="34" charset="0"/>
                        </a:rPr>
                        <a:t>4,92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5,20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5,20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861198"/>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Desemprego PNAD na data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10,50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9,10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834445"/>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Saldo Recursos Livres t/t-12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a:solidFill>
                            <a:srgbClr val="000000"/>
                          </a:solidFill>
                          <a:effectLst/>
                          <a:latin typeface="Arial" panose="020B0604020202020204" pitchFamily="34" charset="0"/>
                          <a:cs typeface="Arial" panose="020B0604020202020204" pitchFamily="34" charset="0"/>
                        </a:rPr>
                        <a:t>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12,2%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9469393"/>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Saldo DD t/t-12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a:solidFill>
                            <a:srgbClr val="000000"/>
                          </a:solidFill>
                          <a:effectLst/>
                          <a:latin typeface="Arial" panose="020B0604020202020204" pitchFamily="34" charset="0"/>
                          <a:cs typeface="Arial" panose="020B0604020202020204" pitchFamily="34" charset="0"/>
                        </a:rPr>
                        <a:t>27,9%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9009267"/>
                  </a:ext>
                </a:extLst>
              </a:tr>
              <a:tr h="616569">
                <a:tc>
                  <a:txBody>
                    <a:bodyPr/>
                    <a:lstStyle/>
                    <a:p>
                      <a:pPr algn="l" fontAlgn="b"/>
                      <a:r>
                        <a:rPr lang="pt-BR" sz="4000" b="1" i="0" u="none" strike="noStrike" dirty="0">
                          <a:solidFill>
                            <a:srgbClr val="000000"/>
                          </a:solidFill>
                          <a:effectLst/>
                          <a:latin typeface="Arial" panose="020B0604020202020204" pitchFamily="34" charset="0"/>
                          <a:cs typeface="Arial" panose="020B0604020202020204" pitchFamily="34" charset="0"/>
                        </a:rPr>
                        <a:t>Saldo GIRO t/t-12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a:solidFill>
                            <a:srgbClr val="000000"/>
                          </a:solidFill>
                          <a:effectLst/>
                          <a:latin typeface="Arial" panose="020B0604020202020204" pitchFamily="34" charset="0"/>
                          <a:cs typeface="Arial" panose="020B0604020202020204" pitchFamily="34" charset="0"/>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12,6%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4000" b="1" i="0" u="none" strike="noStrike" dirty="0">
                          <a:solidFill>
                            <a:srgbClr val="000000"/>
                          </a:solidFill>
                          <a:effectLst/>
                          <a:latin typeface="Arial" panose="020B0604020202020204" pitchFamily="34" charset="0"/>
                          <a:cs typeface="Arial" panose="020B0604020202020204" pitchFamily="34" charset="0"/>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736300"/>
                  </a:ext>
                </a:extLst>
              </a:tr>
            </a:tbl>
          </a:graphicData>
        </a:graphic>
      </p:graphicFrame>
      <p:sp>
        <p:nvSpPr>
          <p:cNvPr id="3" name="Espaço Reservado para Rodapé 3">
            <a:extLst>
              <a:ext uri="{FF2B5EF4-FFF2-40B4-BE49-F238E27FC236}">
                <a16:creationId xmlns:a16="http://schemas.microsoft.com/office/drawing/2014/main" id="{5D63BB1C-4D6B-8B6F-C669-20F3F8F4FFF6}"/>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4" name="Espaço Reservado para Número de Slide 4">
            <a:extLst>
              <a:ext uri="{FF2B5EF4-FFF2-40B4-BE49-F238E27FC236}">
                <a16:creationId xmlns:a16="http://schemas.microsoft.com/office/drawing/2014/main" id="{582210FB-3E7F-E4F6-D3D0-202CD873DB9B}"/>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24</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3061512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83797A3D-6F73-9F74-2719-8E30A584D8F7}"/>
              </a:ext>
            </a:extLst>
          </p:cNvPr>
          <p:cNvSpPr>
            <a:spLocks noGrp="1"/>
          </p:cNvSpPr>
          <p:nvPr>
            <p:ph type="ftr" sz="quarter" idx="11"/>
          </p:nvPr>
        </p:nvSpPr>
        <p:spPr/>
        <p:txBody>
          <a:bodyPr/>
          <a:lstStyle/>
          <a:p>
            <a:r>
              <a:rPr lang="pt-BR" altLang="ja-JP"/>
              <a:t>Fipe - Fundação Instituto de Pesquisas Econômicas</a:t>
            </a:r>
          </a:p>
        </p:txBody>
      </p:sp>
      <p:sp>
        <p:nvSpPr>
          <p:cNvPr id="3" name="Espaço Reservado para Número de Slide 2">
            <a:extLst>
              <a:ext uri="{FF2B5EF4-FFF2-40B4-BE49-F238E27FC236}">
                <a16:creationId xmlns:a16="http://schemas.microsoft.com/office/drawing/2014/main" id="{989F6CD9-CF7E-378B-E123-EE839EE8E7FA}"/>
              </a:ext>
            </a:extLst>
          </p:cNvPr>
          <p:cNvSpPr>
            <a:spLocks noGrp="1"/>
          </p:cNvSpPr>
          <p:nvPr>
            <p:ph type="sldNum" sz="quarter" idx="12"/>
          </p:nvPr>
        </p:nvSpPr>
        <p:spPr/>
        <p:txBody>
          <a:bodyPr/>
          <a:lstStyle/>
          <a:p>
            <a:fld id="{522E5241-961B-4D87-BF81-62A1666D505E}" type="slidenum">
              <a:rPr lang="pt-BR" altLang="pt-BR" smtClean="0"/>
              <a:pPr/>
              <a:t>25</a:t>
            </a:fld>
            <a:endParaRPr lang="pt-BR" altLang="pt-BR"/>
          </a:p>
        </p:txBody>
      </p:sp>
      <p:pic>
        <p:nvPicPr>
          <p:cNvPr id="5" name="Imagem 4">
            <a:extLst>
              <a:ext uri="{FF2B5EF4-FFF2-40B4-BE49-F238E27FC236}">
                <a16:creationId xmlns:a16="http://schemas.microsoft.com/office/drawing/2014/main" id="{080E60D8-BB8A-0462-5D5B-AB7413A9F04A}"/>
              </a:ext>
            </a:extLst>
          </p:cNvPr>
          <p:cNvPicPr>
            <a:picLocks noChangeAspect="1"/>
          </p:cNvPicPr>
          <p:nvPr/>
        </p:nvPicPr>
        <p:blipFill>
          <a:blip r:embed="rId2"/>
          <a:stretch>
            <a:fillRect/>
          </a:stretch>
        </p:blipFill>
        <p:spPr>
          <a:xfrm>
            <a:off x="2403706" y="2969568"/>
            <a:ext cx="19725398" cy="9505056"/>
          </a:xfrm>
          <a:prstGeom prst="rect">
            <a:avLst/>
          </a:prstGeom>
        </p:spPr>
      </p:pic>
      <p:sp>
        <p:nvSpPr>
          <p:cNvPr id="4" name="CaixaDeTexto 3">
            <a:extLst>
              <a:ext uri="{FF2B5EF4-FFF2-40B4-BE49-F238E27FC236}">
                <a16:creationId xmlns:a16="http://schemas.microsoft.com/office/drawing/2014/main" id="{C999753A-B202-E3E7-FB72-33DAF8E72BDA}"/>
              </a:ext>
            </a:extLst>
          </p:cNvPr>
          <p:cNvSpPr txBox="1"/>
          <p:nvPr/>
        </p:nvSpPr>
        <p:spPr>
          <a:xfrm>
            <a:off x="2403706" y="1241376"/>
            <a:ext cx="18069214" cy="923330"/>
          </a:xfrm>
          <a:prstGeom prst="rect">
            <a:avLst/>
          </a:prstGeom>
          <a:noFill/>
        </p:spPr>
        <p:txBody>
          <a:bodyPr wrap="square" rtlCol="0">
            <a:spAutoFit/>
          </a:bodyPr>
          <a:lstStyle/>
          <a:p>
            <a:pPr algn="l"/>
            <a:r>
              <a:rPr lang="pt-BR" sz="5400" b="1" dirty="0">
                <a:latin typeface="Arial" panose="020B0604020202020204" pitchFamily="34" charset="0"/>
                <a:cs typeface="Arial" panose="020B0604020202020204" pitchFamily="34" charset="0"/>
              </a:rPr>
              <a:t>Evolução e projeções FOCUS da Taxa SELIC</a:t>
            </a:r>
            <a:endParaRPr lang="pt-BR" dirty="0"/>
          </a:p>
        </p:txBody>
      </p:sp>
    </p:spTree>
    <p:extLst>
      <p:ext uri="{BB962C8B-B14F-4D97-AF65-F5344CB8AC3E}">
        <p14:creationId xmlns:p14="http://schemas.microsoft.com/office/powerpoint/2010/main" val="704522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330D65-AF8A-67BB-6B74-68796A1E245B}"/>
              </a:ext>
            </a:extLst>
          </p:cNvPr>
          <p:cNvSpPr>
            <a:spLocks noGrp="1"/>
          </p:cNvSpPr>
          <p:nvPr>
            <p:ph type="title"/>
          </p:nvPr>
        </p:nvSpPr>
        <p:spPr>
          <a:xfrm>
            <a:off x="1676400" y="521296"/>
            <a:ext cx="21031200" cy="1447229"/>
          </a:xfrm>
        </p:spPr>
        <p:txBody>
          <a:bodyPr>
            <a:normAutofit/>
          </a:bodyPr>
          <a:lstStyle/>
          <a:p>
            <a:r>
              <a:rPr lang="pt-BR" sz="6000" b="1" dirty="0">
                <a:latin typeface="Arial" panose="020B0604020202020204" pitchFamily="34" charset="0"/>
                <a:cs typeface="Arial" panose="020B0604020202020204" pitchFamily="34" charset="0"/>
              </a:rPr>
              <a:t>Evolução e projeções FOCUS do IPCA   </a:t>
            </a:r>
          </a:p>
        </p:txBody>
      </p:sp>
      <p:pic>
        <p:nvPicPr>
          <p:cNvPr id="8" name="Imagem 7">
            <a:extLst>
              <a:ext uri="{FF2B5EF4-FFF2-40B4-BE49-F238E27FC236}">
                <a16:creationId xmlns:a16="http://schemas.microsoft.com/office/drawing/2014/main" id="{2CA4ED06-5FC8-B092-AA1A-A5D6954FF24B}"/>
              </a:ext>
            </a:extLst>
          </p:cNvPr>
          <p:cNvPicPr>
            <a:picLocks noChangeAspect="1"/>
          </p:cNvPicPr>
          <p:nvPr/>
        </p:nvPicPr>
        <p:blipFill>
          <a:blip r:embed="rId3"/>
          <a:stretch>
            <a:fillRect/>
          </a:stretch>
        </p:blipFill>
        <p:spPr>
          <a:xfrm>
            <a:off x="2002868" y="2609529"/>
            <a:ext cx="20378264" cy="9505056"/>
          </a:xfrm>
          <a:prstGeom prst="rect">
            <a:avLst/>
          </a:prstGeom>
        </p:spPr>
      </p:pic>
      <p:sp>
        <p:nvSpPr>
          <p:cNvPr id="3" name="Espaço Reservado para Rodapé 3">
            <a:extLst>
              <a:ext uri="{FF2B5EF4-FFF2-40B4-BE49-F238E27FC236}">
                <a16:creationId xmlns:a16="http://schemas.microsoft.com/office/drawing/2014/main" id="{AB7F5634-6E40-6B97-1E2C-8495ACFFBD33}"/>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4" name="Espaço Reservado para Número de Slide 4">
            <a:extLst>
              <a:ext uri="{FF2B5EF4-FFF2-40B4-BE49-F238E27FC236}">
                <a16:creationId xmlns:a16="http://schemas.microsoft.com/office/drawing/2014/main" id="{685FE9A4-3B9F-15B9-484F-4A76959DDB66}"/>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26</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
        <p:nvSpPr>
          <p:cNvPr id="6" name="CaixaDeTexto 5">
            <a:extLst>
              <a:ext uri="{FF2B5EF4-FFF2-40B4-BE49-F238E27FC236}">
                <a16:creationId xmlns:a16="http://schemas.microsoft.com/office/drawing/2014/main" id="{27395CE6-99D3-579E-2D2C-0C84ADB29E87}"/>
              </a:ext>
            </a:extLst>
          </p:cNvPr>
          <p:cNvSpPr txBox="1"/>
          <p:nvPr/>
        </p:nvSpPr>
        <p:spPr>
          <a:xfrm>
            <a:off x="2614936" y="12474624"/>
            <a:ext cx="16201800" cy="584775"/>
          </a:xfrm>
          <a:prstGeom prst="rect">
            <a:avLst/>
          </a:prstGeom>
          <a:noFill/>
        </p:spPr>
        <p:txBody>
          <a:bodyPr wrap="square" rtlCol="0">
            <a:spAutoFit/>
          </a:bodyPr>
          <a:lstStyle/>
          <a:p>
            <a:pPr algn="l"/>
            <a:r>
              <a:rPr lang="pt-BR" sz="3200" b="1" dirty="0"/>
              <a:t>Fonte – Pesquisa FOCUS do BCB 30/07/2022 </a:t>
            </a:r>
          </a:p>
        </p:txBody>
      </p:sp>
    </p:spTree>
    <p:extLst>
      <p:ext uri="{BB962C8B-B14F-4D97-AF65-F5344CB8AC3E}">
        <p14:creationId xmlns:p14="http://schemas.microsoft.com/office/powerpoint/2010/main" val="3996991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9B7B1-9A06-3149-F5F2-024808878075}"/>
              </a:ext>
            </a:extLst>
          </p:cNvPr>
          <p:cNvSpPr>
            <a:spLocks noGrp="1"/>
          </p:cNvSpPr>
          <p:nvPr>
            <p:ph type="title"/>
          </p:nvPr>
        </p:nvSpPr>
        <p:spPr>
          <a:xfrm>
            <a:off x="1676400" y="730251"/>
            <a:ext cx="21031200" cy="1303213"/>
          </a:xfrm>
        </p:spPr>
        <p:txBody>
          <a:bodyPr>
            <a:normAutofit/>
          </a:bodyPr>
          <a:lstStyle/>
          <a:p>
            <a:r>
              <a:rPr lang="pt-BR" sz="6000" b="1" dirty="0">
                <a:latin typeface="Arial" panose="020B0604020202020204" pitchFamily="34" charset="0"/>
                <a:cs typeface="Arial" panose="020B0604020202020204" pitchFamily="34" charset="0"/>
              </a:rPr>
              <a:t>Evolução e projeções T Bond 10 anos</a:t>
            </a:r>
          </a:p>
        </p:txBody>
      </p:sp>
      <p:sp>
        <p:nvSpPr>
          <p:cNvPr id="3" name="CaixaDeTexto 2">
            <a:extLst>
              <a:ext uri="{FF2B5EF4-FFF2-40B4-BE49-F238E27FC236}">
                <a16:creationId xmlns:a16="http://schemas.microsoft.com/office/drawing/2014/main" id="{AFE2B91D-432E-AD74-B84D-701C59894E5F}"/>
              </a:ext>
            </a:extLst>
          </p:cNvPr>
          <p:cNvSpPr txBox="1"/>
          <p:nvPr/>
        </p:nvSpPr>
        <p:spPr>
          <a:xfrm>
            <a:off x="2038872" y="12693361"/>
            <a:ext cx="13676726" cy="584775"/>
          </a:xfrm>
          <a:prstGeom prst="rect">
            <a:avLst/>
          </a:prstGeom>
          <a:noFill/>
        </p:spPr>
        <p:txBody>
          <a:bodyPr wrap="square" rtlCol="0">
            <a:spAutoFit/>
          </a:bodyPr>
          <a:lstStyle/>
          <a:p>
            <a:pPr algn="l"/>
            <a:r>
              <a:rPr lang="pt-BR" sz="3200" b="1" dirty="0"/>
              <a:t>Fonte: OECD – Junhoi2022</a:t>
            </a:r>
          </a:p>
        </p:txBody>
      </p:sp>
      <p:pic>
        <p:nvPicPr>
          <p:cNvPr id="7" name="Imagem 6">
            <a:extLst>
              <a:ext uri="{FF2B5EF4-FFF2-40B4-BE49-F238E27FC236}">
                <a16:creationId xmlns:a16="http://schemas.microsoft.com/office/drawing/2014/main" id="{7E25272E-BC72-5B61-C190-8E141AC03FFD}"/>
              </a:ext>
            </a:extLst>
          </p:cNvPr>
          <p:cNvPicPr>
            <a:picLocks noChangeAspect="1"/>
          </p:cNvPicPr>
          <p:nvPr/>
        </p:nvPicPr>
        <p:blipFill>
          <a:blip r:embed="rId2"/>
          <a:stretch>
            <a:fillRect/>
          </a:stretch>
        </p:blipFill>
        <p:spPr>
          <a:xfrm>
            <a:off x="2038872" y="2789396"/>
            <a:ext cx="19154128" cy="9788107"/>
          </a:xfrm>
          <a:prstGeom prst="rect">
            <a:avLst/>
          </a:prstGeom>
        </p:spPr>
      </p:pic>
      <p:sp>
        <p:nvSpPr>
          <p:cNvPr id="8" name="Espaço Reservado para Rodapé 3">
            <a:extLst>
              <a:ext uri="{FF2B5EF4-FFF2-40B4-BE49-F238E27FC236}">
                <a16:creationId xmlns:a16="http://schemas.microsoft.com/office/drawing/2014/main" id="{866ABD8F-D39A-7931-7464-68641849AE3F}"/>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9" name="Espaço Reservado para Número de Slide 4">
            <a:extLst>
              <a:ext uri="{FF2B5EF4-FFF2-40B4-BE49-F238E27FC236}">
                <a16:creationId xmlns:a16="http://schemas.microsoft.com/office/drawing/2014/main" id="{9D8E92B4-E840-DAF9-0330-5BD393BB1CB3}"/>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27</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3854336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9FCFC-5CED-34E0-27AD-D950A18C41BB}"/>
              </a:ext>
            </a:extLst>
          </p:cNvPr>
          <p:cNvSpPr>
            <a:spLocks noGrp="1"/>
          </p:cNvSpPr>
          <p:nvPr>
            <p:ph type="title"/>
          </p:nvPr>
        </p:nvSpPr>
        <p:spPr>
          <a:xfrm>
            <a:off x="1676400" y="730251"/>
            <a:ext cx="21031200" cy="1375221"/>
          </a:xfrm>
        </p:spPr>
        <p:txBody>
          <a:bodyPr>
            <a:normAutofit/>
          </a:bodyPr>
          <a:lstStyle/>
          <a:p>
            <a:r>
              <a:rPr lang="pt-BR" sz="6000" b="1" dirty="0">
                <a:latin typeface="Arial" panose="020B0604020202020204" pitchFamily="34" charset="0"/>
                <a:cs typeface="Arial" panose="020B0604020202020204" pitchFamily="34" charset="0"/>
              </a:rPr>
              <a:t>Evolução e projeções do risco Brasil CDS 5 anos</a:t>
            </a:r>
          </a:p>
        </p:txBody>
      </p:sp>
      <p:sp>
        <p:nvSpPr>
          <p:cNvPr id="5" name="CaixaDeTexto 4">
            <a:extLst>
              <a:ext uri="{FF2B5EF4-FFF2-40B4-BE49-F238E27FC236}">
                <a16:creationId xmlns:a16="http://schemas.microsoft.com/office/drawing/2014/main" id="{8CF727A7-1C06-BB81-D94E-89C0EBEC4687}"/>
              </a:ext>
            </a:extLst>
          </p:cNvPr>
          <p:cNvSpPr txBox="1"/>
          <p:nvPr/>
        </p:nvSpPr>
        <p:spPr>
          <a:xfrm>
            <a:off x="2614936" y="12611980"/>
            <a:ext cx="17387535" cy="584775"/>
          </a:xfrm>
          <a:prstGeom prst="rect">
            <a:avLst/>
          </a:prstGeom>
          <a:noFill/>
        </p:spPr>
        <p:txBody>
          <a:bodyPr wrap="square" rtlCol="0">
            <a:spAutoFit/>
          </a:bodyPr>
          <a:lstStyle/>
          <a:p>
            <a:pPr algn="l"/>
            <a:r>
              <a:rPr lang="pt-BR" sz="3200" b="1" dirty="0"/>
              <a:t>Fonte: CEMEC Fipe com base em cenários  de bancos</a:t>
            </a:r>
          </a:p>
        </p:txBody>
      </p:sp>
      <p:pic>
        <p:nvPicPr>
          <p:cNvPr id="7" name="Imagem 6">
            <a:extLst>
              <a:ext uri="{FF2B5EF4-FFF2-40B4-BE49-F238E27FC236}">
                <a16:creationId xmlns:a16="http://schemas.microsoft.com/office/drawing/2014/main" id="{55A7CB8A-9BDF-1522-4514-00CEC48B680F}"/>
              </a:ext>
            </a:extLst>
          </p:cNvPr>
          <p:cNvPicPr>
            <a:picLocks noChangeAspect="1"/>
          </p:cNvPicPr>
          <p:nvPr/>
        </p:nvPicPr>
        <p:blipFill>
          <a:blip r:embed="rId2"/>
          <a:stretch>
            <a:fillRect/>
          </a:stretch>
        </p:blipFill>
        <p:spPr>
          <a:xfrm>
            <a:off x="2614936" y="3113584"/>
            <a:ext cx="18578064" cy="9470892"/>
          </a:xfrm>
          <a:prstGeom prst="rect">
            <a:avLst/>
          </a:prstGeom>
        </p:spPr>
      </p:pic>
      <p:sp>
        <p:nvSpPr>
          <p:cNvPr id="8" name="Espaço Reservado para Rodapé 3">
            <a:extLst>
              <a:ext uri="{FF2B5EF4-FFF2-40B4-BE49-F238E27FC236}">
                <a16:creationId xmlns:a16="http://schemas.microsoft.com/office/drawing/2014/main" id="{7B02ACEF-D3C2-1369-704E-CB6660A130AF}"/>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9" name="Espaço Reservado para Número de Slide 4">
            <a:extLst>
              <a:ext uri="{FF2B5EF4-FFF2-40B4-BE49-F238E27FC236}">
                <a16:creationId xmlns:a16="http://schemas.microsoft.com/office/drawing/2014/main" id="{D9496B4B-7EBD-51C0-B8A5-7F438E411398}"/>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28</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2834859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5DCB89-A7D5-CF65-366E-4FBF4E3C9E1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3B83A56-8AA8-6D35-6B38-A519FAF3145E}"/>
              </a:ext>
            </a:extLst>
          </p:cNvPr>
          <p:cNvSpPr>
            <a:spLocks noGrp="1"/>
          </p:cNvSpPr>
          <p:nvPr>
            <p:ph idx="1"/>
          </p:nvPr>
        </p:nvSpPr>
        <p:spPr>
          <a:xfrm>
            <a:off x="1676400" y="3651250"/>
            <a:ext cx="21031200" cy="7959278"/>
          </a:xfrm>
        </p:spPr>
        <p:txBody>
          <a:bodyPr/>
          <a:lstStyle/>
          <a:p>
            <a:pPr marL="0" indent="0">
              <a:buNone/>
            </a:pPr>
            <a:endParaRPr lang="pt-BR" dirty="0"/>
          </a:p>
          <a:p>
            <a:pPr marL="0" indent="0">
              <a:buNone/>
            </a:pPr>
            <a:endParaRPr lang="pt-BR" dirty="0"/>
          </a:p>
          <a:p>
            <a:pPr marL="0" indent="0">
              <a:buNone/>
            </a:pPr>
            <a:endParaRPr lang="pt-BR" dirty="0"/>
          </a:p>
          <a:p>
            <a:pPr marL="0" indent="0">
              <a:buNone/>
            </a:pPr>
            <a:r>
              <a:rPr lang="pt-BR" sz="6000" b="1" dirty="0">
                <a:latin typeface="Arial" panose="020B0604020202020204" pitchFamily="34" charset="0"/>
                <a:cs typeface="Arial" panose="020B0604020202020204" pitchFamily="34" charset="0"/>
              </a:rPr>
              <a:t>2.2 Projeções CEMEC Fipe  do custo de financiamento </a:t>
            </a:r>
          </a:p>
          <a:p>
            <a:pPr marL="0" indent="0">
              <a:buNone/>
            </a:pPr>
            <a:r>
              <a:rPr lang="pt-BR" sz="6000" b="1" dirty="0">
                <a:latin typeface="Arial" panose="020B0604020202020204" pitchFamily="34" charset="0"/>
                <a:cs typeface="Arial" panose="020B0604020202020204" pitchFamily="34" charset="0"/>
              </a:rPr>
              <a:t>     das empresas </a:t>
            </a:r>
          </a:p>
        </p:txBody>
      </p:sp>
    </p:spTree>
    <p:extLst>
      <p:ext uri="{BB962C8B-B14F-4D97-AF65-F5344CB8AC3E}">
        <p14:creationId xmlns:p14="http://schemas.microsoft.com/office/powerpoint/2010/main" val="11469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B38F-00E7-8211-E44D-949CD0535DAB}"/>
              </a:ext>
            </a:extLst>
          </p:cNvPr>
          <p:cNvSpPr>
            <a:spLocks noGrp="1"/>
          </p:cNvSpPr>
          <p:nvPr>
            <p:ph type="title"/>
          </p:nvPr>
        </p:nvSpPr>
        <p:spPr>
          <a:xfrm>
            <a:off x="1219200" y="549276"/>
            <a:ext cx="21945600" cy="1461932"/>
          </a:xfrm>
        </p:spPr>
        <p:txBody>
          <a:bodyPr/>
          <a:lstStyle/>
          <a:p>
            <a:r>
              <a:rPr lang="pt-BR" sz="8800" b="1" dirty="0"/>
              <a:t>	</a:t>
            </a:r>
            <a:r>
              <a:rPr lang="pt-BR" sz="6000" b="1" dirty="0"/>
              <a:t>Índice </a:t>
            </a:r>
          </a:p>
        </p:txBody>
      </p:sp>
      <p:sp>
        <p:nvSpPr>
          <p:cNvPr id="3" name="Espaço Reservado para Conteúdo 2">
            <a:extLst>
              <a:ext uri="{FF2B5EF4-FFF2-40B4-BE49-F238E27FC236}">
                <a16:creationId xmlns:a16="http://schemas.microsoft.com/office/drawing/2014/main" id="{69041F3A-9244-95A2-8CA1-48369CDAAC1A}"/>
              </a:ext>
            </a:extLst>
          </p:cNvPr>
          <p:cNvSpPr>
            <a:spLocks noGrp="1"/>
          </p:cNvSpPr>
          <p:nvPr>
            <p:ph idx="1"/>
          </p:nvPr>
        </p:nvSpPr>
        <p:spPr>
          <a:xfrm>
            <a:off x="1219200" y="2321496"/>
            <a:ext cx="21945600" cy="10441160"/>
          </a:xfrm>
        </p:spPr>
        <p:txBody>
          <a:bodyPr/>
          <a:lstStyle/>
          <a:p>
            <a:pPr marL="0" indent="0" algn="just">
              <a:spcBef>
                <a:spcPts val="1800"/>
              </a:spcBef>
              <a:buNone/>
            </a:pPr>
            <a:r>
              <a:rPr lang="pt-BR" sz="6000" b="1" dirty="0">
                <a:effectLst/>
                <a:ea typeface="Calibri" panose="020F0502020204030204" pitchFamily="34" charset="0"/>
                <a:cs typeface="Arial" panose="020B0604020202020204" pitchFamily="34" charset="0"/>
              </a:rPr>
              <a:t>1. Otimizar condições de financiamento da empresa é um grande  </a:t>
            </a:r>
            <a:r>
              <a:rPr lang="pt-BR" sz="6000" b="1" dirty="0">
                <a:ea typeface="Calibri" panose="020F0502020204030204" pitchFamily="34" charset="0"/>
                <a:cs typeface="Arial" panose="020B0604020202020204" pitchFamily="34" charset="0"/>
              </a:rPr>
              <a:t>desafio </a:t>
            </a:r>
            <a:r>
              <a:rPr lang="pt-BR" sz="6000" b="1" dirty="0">
                <a:effectLst/>
                <a:ea typeface="Calibri" panose="020F0502020204030204" pitchFamily="34" charset="0"/>
                <a:cs typeface="Arial" panose="020B0604020202020204" pitchFamily="34" charset="0"/>
              </a:rPr>
              <a:t>para o executivo financeiro  </a:t>
            </a:r>
          </a:p>
          <a:p>
            <a:pPr marL="0" indent="0">
              <a:buNone/>
            </a:pPr>
            <a:r>
              <a:rPr lang="pt-BR" sz="6000" b="1" dirty="0"/>
              <a:t>2. Soluções do  CEMEC Fipe: projeções do custo de financiamento   ancoradas no cenário       macroeconômico </a:t>
            </a:r>
            <a:r>
              <a:rPr lang="pt-BR" sz="6000" b="1" dirty="0">
                <a:effectLst/>
                <a:ea typeface="Calibri" panose="020F0502020204030204" pitchFamily="34" charset="0"/>
                <a:cs typeface="Arial" panose="020B0604020202020204" pitchFamily="34" charset="0"/>
              </a:rPr>
              <a:t>   </a:t>
            </a:r>
            <a:r>
              <a:rPr lang="pt-BR" sz="6000" b="1" dirty="0">
                <a:ea typeface="Calibri" panose="020F0502020204030204" pitchFamily="34" charset="0"/>
                <a:cs typeface="Arial" panose="020B0604020202020204" pitchFamily="34" charset="0"/>
              </a:rPr>
              <a:t>  </a:t>
            </a:r>
            <a:endParaRPr lang="pt-BR" sz="6000" b="1" dirty="0">
              <a:effectLst/>
              <a:ea typeface="Calibri" panose="020F0502020204030204" pitchFamily="34" charset="0"/>
              <a:cs typeface="Arial" panose="020B0604020202020204" pitchFamily="34" charset="0"/>
            </a:endParaRPr>
          </a:p>
          <a:p>
            <a:pPr marL="0" indent="0" algn="just">
              <a:spcBef>
                <a:spcPts val="1800"/>
              </a:spcBef>
              <a:buNone/>
            </a:pPr>
            <a:r>
              <a:rPr lang="pt-BR" sz="6000" b="1" dirty="0">
                <a:effectLst/>
                <a:ea typeface="Calibri" panose="020F0502020204030204" pitchFamily="34" charset="0"/>
                <a:cs typeface="Arial" panose="020B0604020202020204" pitchFamily="34" charset="0"/>
              </a:rPr>
              <a:t>3. Projeções   do custo de financiamento  das   empresas :exemplo</a:t>
            </a:r>
          </a:p>
          <a:p>
            <a:pPr marL="0" indent="0">
              <a:buNone/>
            </a:pPr>
            <a:r>
              <a:rPr lang="pt-BR" sz="6000" b="1" dirty="0"/>
              <a:t>4. Produtos  CEMEC Fipe  apoiam decisões  do    executivo     financeiro </a:t>
            </a:r>
          </a:p>
          <a:p>
            <a:pPr marL="0" indent="0">
              <a:buNone/>
            </a:pPr>
            <a:r>
              <a:rPr lang="pt-BR" sz="6000" b="1" dirty="0"/>
              <a:t>5. CEMEC Fipe oferece Relatório 01 aos interessados </a:t>
            </a:r>
          </a:p>
          <a:p>
            <a:pPr marL="0" indent="0" algn="just">
              <a:lnSpc>
                <a:spcPct val="150000"/>
              </a:lnSpc>
              <a:spcBef>
                <a:spcPts val="1800"/>
              </a:spcBef>
              <a:buNone/>
            </a:pPr>
            <a:endParaRPr lang="pt-BR" sz="5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C4F5A9A2-437B-D726-A13B-97306AD427D5}"/>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5E1AF89A-1F93-3D8E-21F4-A71BB66B1986}"/>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3</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1879142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43E8C3-E9E0-2A05-1387-CEE927913C2A}"/>
              </a:ext>
            </a:extLst>
          </p:cNvPr>
          <p:cNvSpPr>
            <a:spLocks noGrp="1"/>
          </p:cNvSpPr>
          <p:nvPr>
            <p:ph type="title"/>
          </p:nvPr>
        </p:nvSpPr>
        <p:spPr>
          <a:xfrm>
            <a:off x="1676400" y="730251"/>
            <a:ext cx="21031200" cy="1663253"/>
          </a:xfrm>
        </p:spPr>
        <p:txBody>
          <a:bodyPr>
            <a:normAutofit fontScale="90000"/>
          </a:bodyPr>
          <a:lstStyle/>
          <a:p>
            <a:r>
              <a:rPr lang="pt-BR" sz="6000" b="1" dirty="0">
                <a:latin typeface="+mn-lt"/>
              </a:rPr>
              <a:t>Projeções da curva de juros: dezembro de 2022 e abril  2023  </a:t>
            </a:r>
            <a:br>
              <a:rPr lang="pt-BR" sz="6000" b="1" dirty="0">
                <a:latin typeface="+mn-lt"/>
              </a:rPr>
            </a:br>
            <a:r>
              <a:rPr lang="pt-BR" sz="6000" b="1" dirty="0">
                <a:latin typeface="+mn-lt"/>
              </a:rPr>
              <a:t>                       Data base: </a:t>
            </a:r>
            <a:r>
              <a:rPr lang="pt-BR" sz="5600" b="1" dirty="0">
                <a:latin typeface="+mn-lt"/>
              </a:rPr>
              <a:t>30 de abril 2022 </a:t>
            </a:r>
          </a:p>
        </p:txBody>
      </p:sp>
      <p:pic>
        <p:nvPicPr>
          <p:cNvPr id="13" name="Imagem 12">
            <a:extLst>
              <a:ext uri="{FF2B5EF4-FFF2-40B4-BE49-F238E27FC236}">
                <a16:creationId xmlns:a16="http://schemas.microsoft.com/office/drawing/2014/main" id="{6C2D8264-2A07-5AE1-DE67-0BFF6E1CFAD3}"/>
              </a:ext>
            </a:extLst>
          </p:cNvPr>
          <p:cNvPicPr>
            <a:picLocks noChangeAspect="1"/>
          </p:cNvPicPr>
          <p:nvPr/>
        </p:nvPicPr>
        <p:blipFill>
          <a:blip r:embed="rId2"/>
          <a:stretch>
            <a:fillRect/>
          </a:stretch>
        </p:blipFill>
        <p:spPr>
          <a:xfrm>
            <a:off x="2469703" y="2969568"/>
            <a:ext cx="20178361" cy="10016181"/>
          </a:xfrm>
          <a:prstGeom prst="rect">
            <a:avLst/>
          </a:prstGeom>
        </p:spPr>
      </p:pic>
      <p:sp>
        <p:nvSpPr>
          <p:cNvPr id="14" name="Espaço Reservado para Rodapé 3">
            <a:extLst>
              <a:ext uri="{FF2B5EF4-FFF2-40B4-BE49-F238E27FC236}">
                <a16:creationId xmlns:a16="http://schemas.microsoft.com/office/drawing/2014/main" id="{B8DF063C-8BF4-DA24-CA9F-8AFDBCEDF078}"/>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15" name="Espaço Reservado para Número de Slide 4">
            <a:extLst>
              <a:ext uri="{FF2B5EF4-FFF2-40B4-BE49-F238E27FC236}">
                <a16:creationId xmlns:a16="http://schemas.microsoft.com/office/drawing/2014/main" id="{F8790649-28D0-0E42-CEEC-148639E462E5}"/>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30</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316002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CC950-EE7E-1898-6589-3D568A54B7BC}"/>
              </a:ext>
            </a:extLst>
          </p:cNvPr>
          <p:cNvSpPr>
            <a:spLocks noGrp="1"/>
          </p:cNvSpPr>
          <p:nvPr>
            <p:ph type="title"/>
          </p:nvPr>
        </p:nvSpPr>
        <p:spPr/>
        <p:txBody>
          <a:bodyPr>
            <a:normAutofit fontScale="90000"/>
          </a:bodyPr>
          <a:lstStyle/>
          <a:p>
            <a:r>
              <a:rPr lang="pt-BR" sz="6000" b="1" dirty="0">
                <a:latin typeface="Calibri" panose="020F0502020204030204" pitchFamily="34" charset="0"/>
                <a:ea typeface="Calibri" panose="020F0502020204030204" pitchFamily="34" charset="0"/>
                <a:cs typeface="Times New Roman" panose="02020603050405020304" pitchFamily="18" charset="0"/>
              </a:rPr>
              <a:t>Projeções CEMEC Fipe do custo do financiamento das empresas</a:t>
            </a:r>
            <a:br>
              <a:rPr lang="pt-BR" sz="6000" b="1" dirty="0">
                <a:latin typeface="Calibri" panose="020F0502020204030204" pitchFamily="34" charset="0"/>
                <a:ea typeface="Calibri" panose="020F0502020204030204" pitchFamily="34" charset="0"/>
                <a:cs typeface="Times New Roman" panose="02020603050405020304" pitchFamily="18" charset="0"/>
              </a:rPr>
            </a:br>
            <a:r>
              <a:rPr lang="pt-BR" sz="6000" b="1" dirty="0">
                <a:latin typeface="Calibri" panose="020F0502020204030204" pitchFamily="34" charset="0"/>
                <a:ea typeface="Calibri" panose="020F0502020204030204" pitchFamily="34" charset="0"/>
                <a:cs typeface="Times New Roman" panose="02020603050405020304" pitchFamily="18" charset="0"/>
              </a:rPr>
              <a:t>  		     Dezembro de 2022 e Abril de 2023 </a:t>
            </a:r>
            <a:br>
              <a:rPr lang="pt-BR" sz="6000" b="1" dirty="0">
                <a:latin typeface="Calibri" panose="020F0502020204030204" pitchFamily="34" charset="0"/>
                <a:ea typeface="Calibri" panose="020F0502020204030204" pitchFamily="34" charset="0"/>
                <a:cs typeface="Times New Roman" panose="02020603050405020304" pitchFamily="18" charset="0"/>
              </a:rPr>
            </a:b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graphicFrame>
        <p:nvGraphicFramePr>
          <p:cNvPr id="6" name="Espaço Reservado para Conteúdo 5">
            <a:extLst>
              <a:ext uri="{FF2B5EF4-FFF2-40B4-BE49-F238E27FC236}">
                <a16:creationId xmlns:a16="http://schemas.microsoft.com/office/drawing/2014/main" id="{A59A32F3-1B81-B344-B0D0-C14C0B1BD3F9}"/>
              </a:ext>
            </a:extLst>
          </p:cNvPr>
          <p:cNvGraphicFramePr>
            <a:graphicFrameLocks noGrp="1"/>
          </p:cNvGraphicFramePr>
          <p:nvPr>
            <p:ph idx="1"/>
            <p:extLst>
              <p:ext uri="{D42A27DB-BD31-4B8C-83A1-F6EECF244321}">
                <p14:modId xmlns:p14="http://schemas.microsoft.com/office/powerpoint/2010/main" val="242284493"/>
              </p:ext>
            </p:extLst>
          </p:nvPr>
        </p:nvGraphicFramePr>
        <p:xfrm>
          <a:off x="1676400" y="3381377"/>
          <a:ext cx="19098654" cy="9502437"/>
        </p:xfrm>
        <a:graphic>
          <a:graphicData uri="http://schemas.openxmlformats.org/drawingml/2006/table">
            <a:tbl>
              <a:tblPr firstRow="1" firstCol="1" bandRow="1"/>
              <a:tblGrid>
                <a:gridCol w="5547048">
                  <a:extLst>
                    <a:ext uri="{9D8B030D-6E8A-4147-A177-3AD203B41FA5}">
                      <a16:colId xmlns:a16="http://schemas.microsoft.com/office/drawing/2014/main" val="268594436"/>
                    </a:ext>
                  </a:extLst>
                </a:gridCol>
                <a:gridCol w="2258601">
                  <a:extLst>
                    <a:ext uri="{9D8B030D-6E8A-4147-A177-3AD203B41FA5}">
                      <a16:colId xmlns:a16="http://schemas.microsoft.com/office/drawing/2014/main" val="3139825244"/>
                    </a:ext>
                  </a:extLst>
                </a:gridCol>
                <a:gridCol w="2258601">
                  <a:extLst>
                    <a:ext uri="{9D8B030D-6E8A-4147-A177-3AD203B41FA5}">
                      <a16:colId xmlns:a16="http://schemas.microsoft.com/office/drawing/2014/main" val="3026128273"/>
                    </a:ext>
                  </a:extLst>
                </a:gridCol>
                <a:gridCol w="2258601">
                  <a:extLst>
                    <a:ext uri="{9D8B030D-6E8A-4147-A177-3AD203B41FA5}">
                      <a16:colId xmlns:a16="http://schemas.microsoft.com/office/drawing/2014/main" val="803474108"/>
                    </a:ext>
                  </a:extLst>
                </a:gridCol>
                <a:gridCol w="2258601">
                  <a:extLst>
                    <a:ext uri="{9D8B030D-6E8A-4147-A177-3AD203B41FA5}">
                      <a16:colId xmlns:a16="http://schemas.microsoft.com/office/drawing/2014/main" val="1977373798"/>
                    </a:ext>
                  </a:extLst>
                </a:gridCol>
                <a:gridCol w="2258601">
                  <a:extLst>
                    <a:ext uri="{9D8B030D-6E8A-4147-A177-3AD203B41FA5}">
                      <a16:colId xmlns:a16="http://schemas.microsoft.com/office/drawing/2014/main" val="8895070"/>
                    </a:ext>
                  </a:extLst>
                </a:gridCol>
                <a:gridCol w="2258601">
                  <a:extLst>
                    <a:ext uri="{9D8B030D-6E8A-4147-A177-3AD203B41FA5}">
                      <a16:colId xmlns:a16="http://schemas.microsoft.com/office/drawing/2014/main" val="1069365051"/>
                    </a:ext>
                  </a:extLst>
                </a:gridCol>
              </a:tblGrid>
              <a:tr h="628785">
                <a:tc rowSpan="2">
                  <a:txBody>
                    <a:bodyPr/>
                    <a:lstStyle/>
                    <a:p>
                      <a:pPr algn="ctr" rtl="0" fontAlgn="ctr"/>
                      <a:r>
                        <a:rPr lang="pt-BR" sz="4000" b="1" i="0" u="none" strike="noStrike" dirty="0">
                          <a:solidFill>
                            <a:srgbClr val="000000"/>
                          </a:solidFill>
                          <a:effectLst/>
                          <a:latin typeface="Calibri" panose="020F0502020204030204" pitchFamily="34" charset="0"/>
                        </a:rPr>
                        <a:t>Variável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gridSpan="3">
                  <a:txBody>
                    <a:bodyPr/>
                    <a:lstStyle/>
                    <a:p>
                      <a:pPr algn="ctr" rtl="0" fontAlgn="ctr"/>
                      <a:r>
                        <a:rPr lang="pt-BR" sz="4000" b="1" i="0" u="none" strike="noStrike" dirty="0">
                          <a:solidFill>
                            <a:srgbClr val="000000"/>
                          </a:solidFill>
                          <a:effectLst/>
                          <a:latin typeface="Calibri" panose="020F0502020204030204" pitchFamily="34" charset="0"/>
                        </a:rPr>
                        <a:t>dez/22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pt-BR"/>
                    </a:p>
                  </a:txBody>
                  <a:tcPr/>
                </a:tc>
                <a:tc hMerge="1">
                  <a:txBody>
                    <a:bodyPr/>
                    <a:lstStyle/>
                    <a:p>
                      <a:endParaRPr lang="pt-BR"/>
                    </a:p>
                  </a:txBody>
                  <a:tcPr/>
                </a:tc>
                <a:tc gridSpan="3">
                  <a:txBody>
                    <a:bodyPr/>
                    <a:lstStyle/>
                    <a:p>
                      <a:pPr algn="ctr" rtl="0" fontAlgn="ctr"/>
                      <a:r>
                        <a:rPr lang="pt-BR" sz="4000" b="1" i="0" u="none" strike="noStrike" dirty="0" err="1">
                          <a:solidFill>
                            <a:srgbClr val="000000"/>
                          </a:solidFill>
                          <a:effectLst/>
                          <a:latin typeface="Calibri" panose="020F0502020204030204" pitchFamily="34" charset="0"/>
                        </a:rPr>
                        <a:t>abr</a:t>
                      </a:r>
                      <a:r>
                        <a:rPr lang="pt-BR" sz="4000" b="1" i="0" u="none" strike="noStrike" dirty="0">
                          <a:solidFill>
                            <a:srgbClr val="000000"/>
                          </a:solidFill>
                          <a:effectLst/>
                          <a:latin typeface="Calibri" panose="020F050202020403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66056394"/>
                  </a:ext>
                </a:extLst>
              </a:tr>
              <a:tr h="628785">
                <a:tc vMerge="1">
                  <a:txBody>
                    <a:bodyPr/>
                    <a:lstStyle/>
                    <a:p>
                      <a:endParaRPr lang="pt-BR"/>
                    </a:p>
                  </a:txBody>
                  <a:tcPr/>
                </a:tc>
                <a:tc>
                  <a:txBody>
                    <a:bodyPr/>
                    <a:lstStyle/>
                    <a:p>
                      <a:pPr algn="ctr" rtl="0" fontAlgn="ctr"/>
                      <a:r>
                        <a:rPr lang="pt-BR" sz="4000" b="1" i="0" u="none" strike="noStrike" dirty="0" err="1">
                          <a:solidFill>
                            <a:srgbClr val="000000"/>
                          </a:solidFill>
                          <a:effectLst/>
                          <a:latin typeface="Calibri" panose="020F0502020204030204" pitchFamily="34" charset="0"/>
                        </a:rPr>
                        <a:t>Lim</a:t>
                      </a:r>
                      <a:r>
                        <a:rPr lang="pt-BR" sz="4000" b="1" i="0" u="none" strike="noStrike" dirty="0">
                          <a:solidFill>
                            <a:srgbClr val="000000"/>
                          </a:solidFill>
                          <a:effectLst/>
                          <a:latin typeface="Calibri" panose="020F0502020204030204" pitchFamily="34" charset="0"/>
                        </a:rPr>
                        <a:t> </a:t>
                      </a:r>
                      <a:r>
                        <a:rPr lang="pt-BR" sz="4000" b="1" i="0" u="none" strike="noStrike" dirty="0" err="1">
                          <a:solidFill>
                            <a:srgbClr val="000000"/>
                          </a:solidFill>
                          <a:effectLst/>
                          <a:latin typeface="Calibri" panose="020F0502020204030204" pitchFamily="34" charset="0"/>
                        </a:rPr>
                        <a:t>Inf</a:t>
                      </a:r>
                      <a:endParaRPr lang="pt-BR" sz="4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dirty="0">
                          <a:solidFill>
                            <a:srgbClr val="000000"/>
                          </a:solidFill>
                          <a:effectLst/>
                          <a:latin typeface="Calibri" panose="020F0502020204030204" pitchFamily="34" charset="0"/>
                        </a:rPr>
                        <a:t>Centro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a:solidFill>
                            <a:srgbClr val="000000"/>
                          </a:solidFill>
                          <a:effectLst/>
                          <a:latin typeface="Calibri" panose="020F0502020204030204" pitchFamily="34" charset="0"/>
                        </a:rPr>
                        <a:t>Lim Sup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dirty="0" err="1">
                          <a:solidFill>
                            <a:srgbClr val="000000"/>
                          </a:solidFill>
                          <a:effectLst/>
                          <a:latin typeface="Calibri" panose="020F0502020204030204" pitchFamily="34" charset="0"/>
                        </a:rPr>
                        <a:t>Lim</a:t>
                      </a:r>
                      <a:r>
                        <a:rPr lang="pt-BR" sz="4000" b="1" i="0" u="none" strike="noStrike" dirty="0">
                          <a:solidFill>
                            <a:srgbClr val="000000"/>
                          </a:solidFill>
                          <a:effectLst/>
                          <a:latin typeface="Calibri" panose="020F0502020204030204" pitchFamily="34" charset="0"/>
                        </a:rPr>
                        <a:t> </a:t>
                      </a:r>
                      <a:r>
                        <a:rPr lang="pt-BR" sz="4000" b="1" i="0" u="none" strike="noStrike" dirty="0" err="1">
                          <a:solidFill>
                            <a:srgbClr val="000000"/>
                          </a:solidFill>
                          <a:effectLst/>
                          <a:latin typeface="Calibri" panose="020F0502020204030204" pitchFamily="34" charset="0"/>
                        </a:rPr>
                        <a:t>Inf</a:t>
                      </a:r>
                      <a:endParaRPr lang="pt-BR" sz="4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dirty="0">
                          <a:solidFill>
                            <a:srgbClr val="000000"/>
                          </a:solidFill>
                          <a:effectLst/>
                          <a:latin typeface="Calibri" panose="020F0502020204030204" pitchFamily="34" charset="0"/>
                        </a:rPr>
                        <a:t>Centro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a:solidFill>
                            <a:srgbClr val="000000"/>
                          </a:solidFill>
                          <a:effectLst/>
                          <a:latin typeface="Calibri" panose="020F0502020204030204" pitchFamily="34" charset="0"/>
                        </a:rPr>
                        <a:t>Lim Sup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385408562"/>
                  </a:ext>
                </a:extLst>
              </a:tr>
              <a:tr h="994917">
                <a:tc>
                  <a:txBody>
                    <a:bodyPr/>
                    <a:lstStyle/>
                    <a:p>
                      <a:pPr algn="l" rtl="0" fontAlgn="ctr"/>
                      <a:r>
                        <a:rPr lang="pt-BR" sz="4000" b="1" i="0" u="none" strike="noStrike" dirty="0">
                          <a:solidFill>
                            <a:srgbClr val="000000"/>
                          </a:solidFill>
                          <a:effectLst/>
                          <a:latin typeface="Calibri" panose="020F0502020204030204" pitchFamily="34" charset="0"/>
                        </a:rPr>
                        <a:t>Taxa </a:t>
                      </a:r>
                      <a:r>
                        <a:rPr lang="pt-BR" sz="4000" b="1" i="0" u="none" strike="noStrike" dirty="0" err="1">
                          <a:solidFill>
                            <a:srgbClr val="000000"/>
                          </a:solidFill>
                          <a:effectLst/>
                          <a:latin typeface="Calibri" panose="020F0502020204030204" pitchFamily="34" charset="0"/>
                        </a:rPr>
                        <a:t>Rec</a:t>
                      </a:r>
                      <a:r>
                        <a:rPr lang="pt-BR" sz="4000" b="1" i="0" u="none" strike="noStrike" dirty="0">
                          <a:solidFill>
                            <a:srgbClr val="000000"/>
                          </a:solidFill>
                          <a:effectLst/>
                          <a:latin typeface="Calibri" panose="020F0502020204030204" pitchFamily="34" charset="0"/>
                        </a:rPr>
                        <a:t> Liv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17,83%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18,64%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dirty="0">
                          <a:solidFill>
                            <a:srgbClr val="000000"/>
                          </a:solidFill>
                          <a:effectLst/>
                          <a:latin typeface="Calibri" panose="020F0502020204030204" pitchFamily="34" charset="0"/>
                        </a:rPr>
                        <a:t>19,44%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17,59%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18,39%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a:solidFill>
                            <a:srgbClr val="000000"/>
                          </a:solidFill>
                          <a:effectLst/>
                          <a:latin typeface="Calibri" panose="020F0502020204030204" pitchFamily="34" charset="0"/>
                        </a:rPr>
                        <a:t>19,19%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799323"/>
                  </a:ext>
                </a:extLst>
              </a:tr>
              <a:tr h="628785">
                <a:tc>
                  <a:txBody>
                    <a:bodyPr/>
                    <a:lstStyle/>
                    <a:p>
                      <a:pPr algn="l" rtl="0" fontAlgn="ctr"/>
                      <a:r>
                        <a:rPr lang="pt-BR" sz="4000" b="1" i="0" u="none" strike="noStrike">
                          <a:solidFill>
                            <a:srgbClr val="000000"/>
                          </a:solidFill>
                          <a:effectLst/>
                          <a:latin typeface="Calibri" panose="020F0502020204030204" pitchFamily="34" charset="0"/>
                        </a:rPr>
                        <a:t>Taxa Giro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22,12%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23,35%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a:solidFill>
                            <a:srgbClr val="000000"/>
                          </a:solidFill>
                          <a:effectLst/>
                          <a:latin typeface="Calibri" panose="020F0502020204030204" pitchFamily="34" charset="0"/>
                        </a:rPr>
                        <a:t>24,59%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21,10%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22,33%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a:solidFill>
                            <a:srgbClr val="000000"/>
                          </a:solidFill>
                          <a:effectLst/>
                          <a:latin typeface="Calibri" panose="020F0502020204030204" pitchFamily="34" charset="0"/>
                        </a:rPr>
                        <a:t>23,57%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404726"/>
                  </a:ext>
                </a:extLst>
              </a:tr>
              <a:tr h="628785">
                <a:tc>
                  <a:txBody>
                    <a:bodyPr/>
                    <a:lstStyle/>
                    <a:p>
                      <a:pPr algn="l" rtl="0" fontAlgn="ctr"/>
                      <a:r>
                        <a:rPr lang="pt-BR" sz="4000" b="1" i="0" u="none" strike="noStrike">
                          <a:solidFill>
                            <a:srgbClr val="000000"/>
                          </a:solidFill>
                          <a:effectLst/>
                          <a:latin typeface="Calibri" panose="020F0502020204030204" pitchFamily="34" charset="0"/>
                        </a:rPr>
                        <a:t>Taxa DD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15,93%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17,90%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a:solidFill>
                            <a:srgbClr val="000000"/>
                          </a:solidFill>
                          <a:effectLst/>
                          <a:latin typeface="Calibri" panose="020F0502020204030204" pitchFamily="34" charset="0"/>
                        </a:rPr>
                        <a:t>19,88%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16,49%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18,46%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a:solidFill>
                            <a:srgbClr val="000000"/>
                          </a:solidFill>
                          <a:effectLst/>
                          <a:latin typeface="Calibri" panose="020F0502020204030204" pitchFamily="34" charset="0"/>
                        </a:rPr>
                        <a:t>20,43%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134680"/>
                  </a:ext>
                </a:extLst>
              </a:tr>
              <a:tr h="628785">
                <a:tc>
                  <a:txBody>
                    <a:bodyPr/>
                    <a:lstStyle/>
                    <a:p>
                      <a:pPr algn="l" rtl="0" fontAlgn="ctr"/>
                      <a:r>
                        <a:rPr lang="pt-BR" sz="4000" b="1" i="0" u="none" strike="noStrike">
                          <a:solidFill>
                            <a:srgbClr val="000000"/>
                          </a:solidFill>
                          <a:effectLst/>
                          <a:latin typeface="Calibri" panose="020F0502020204030204" pitchFamily="34" charset="0"/>
                        </a:rPr>
                        <a:t>Taxa TPB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13,58%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dirty="0">
                          <a:solidFill>
                            <a:srgbClr val="000000"/>
                          </a:solidFill>
                          <a:effectLst/>
                          <a:latin typeface="Calibri" panose="020F0502020204030204" pitchFamily="34" charset="0"/>
                        </a:rPr>
                        <a:t>16,21%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13,81%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15,12%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a:solidFill>
                            <a:srgbClr val="000000"/>
                          </a:solidFill>
                          <a:effectLst/>
                          <a:latin typeface="Calibri" panose="020F0502020204030204" pitchFamily="34" charset="0"/>
                        </a:rPr>
                        <a:t>16,43%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644810"/>
                  </a:ext>
                </a:extLst>
              </a:tr>
              <a:tr h="628785">
                <a:tc>
                  <a:txBody>
                    <a:bodyPr/>
                    <a:lstStyle/>
                    <a:p>
                      <a:pPr algn="l" rtl="0" fontAlgn="ctr"/>
                      <a:r>
                        <a:rPr lang="pt-BR" sz="4000" b="1" i="0" u="none" strike="noStrike" dirty="0" err="1">
                          <a:solidFill>
                            <a:srgbClr val="000000"/>
                          </a:solidFill>
                          <a:effectLst/>
                          <a:latin typeface="Calibri" panose="020F0502020204030204" pitchFamily="34" charset="0"/>
                        </a:rPr>
                        <a:t>Deb</a:t>
                      </a:r>
                      <a:r>
                        <a:rPr lang="pt-BR" sz="4000" b="1" i="0" u="none" strike="noStrike" dirty="0">
                          <a:solidFill>
                            <a:srgbClr val="000000"/>
                          </a:solidFill>
                          <a:effectLst/>
                          <a:latin typeface="Calibri" panose="020F0502020204030204" pitchFamily="34" charset="0"/>
                        </a:rPr>
                        <a:t> AAA 5 anos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13,65%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14,30%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14,96%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13,65%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14,30%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14,95%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549633"/>
                  </a:ext>
                </a:extLst>
              </a:tr>
              <a:tr h="509196">
                <a:tc>
                  <a:txBody>
                    <a:bodyPr/>
                    <a:lstStyle/>
                    <a:p>
                      <a:pPr algn="l" rtl="0" fontAlgn="ctr"/>
                      <a:r>
                        <a:rPr lang="pt-BR" sz="4000" b="1" i="0" u="none" strike="noStrike" dirty="0" err="1">
                          <a:solidFill>
                            <a:srgbClr val="000000"/>
                          </a:solidFill>
                          <a:effectLst/>
                          <a:latin typeface="Calibri" panose="020F0502020204030204" pitchFamily="34" charset="0"/>
                        </a:rPr>
                        <a:t>Deb</a:t>
                      </a:r>
                      <a:r>
                        <a:rPr lang="pt-BR" sz="4000" b="1" i="0" u="none" strike="noStrike" dirty="0">
                          <a:solidFill>
                            <a:srgbClr val="000000"/>
                          </a:solidFill>
                          <a:effectLst/>
                          <a:latin typeface="Calibri" panose="020F0502020204030204" pitchFamily="34" charset="0"/>
                        </a:rPr>
                        <a:t> AA 5 anos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13,89%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14,58%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15,27%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13,85%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14,54%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15,23%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446963"/>
                  </a:ext>
                </a:extLst>
              </a:tr>
              <a:tr h="628785">
                <a:tc>
                  <a:txBody>
                    <a:bodyPr/>
                    <a:lstStyle/>
                    <a:p>
                      <a:pPr algn="l" rtl="0" fontAlgn="ctr"/>
                      <a:r>
                        <a:rPr lang="pt-BR" sz="4000" b="1" i="0" u="none" strike="noStrike" dirty="0" err="1">
                          <a:solidFill>
                            <a:srgbClr val="000000"/>
                          </a:solidFill>
                          <a:effectLst/>
                          <a:latin typeface="Calibri" panose="020F0502020204030204" pitchFamily="34" charset="0"/>
                        </a:rPr>
                        <a:t>Deb</a:t>
                      </a:r>
                      <a:r>
                        <a:rPr lang="pt-BR" sz="4000" b="1" i="0" u="none" strike="noStrike" dirty="0">
                          <a:solidFill>
                            <a:srgbClr val="000000"/>
                          </a:solidFill>
                          <a:effectLst/>
                          <a:latin typeface="Calibri" panose="020F0502020204030204" pitchFamily="34" charset="0"/>
                        </a:rPr>
                        <a:t> A 5 anos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13,98%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14,76%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15,55%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14,87%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15,65%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algn="ctr" defTabSz="1828800" rtl="0" eaLnBrk="1" fontAlgn="ctr" latinLnBrk="0" hangingPunct="1"/>
                      <a:r>
                        <a:rPr lang="pt-BR" sz="4000" b="1" i="0" u="none" strike="noStrike" kern="1200" dirty="0">
                          <a:solidFill>
                            <a:srgbClr val="000000"/>
                          </a:solidFill>
                          <a:effectLst/>
                          <a:latin typeface="Calibri" panose="020F0502020204030204" pitchFamily="34" charset="0"/>
                          <a:ea typeface="+mn-ea"/>
                          <a:cs typeface="+mn-cs"/>
                        </a:rPr>
                        <a:t>16,43%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872349"/>
                  </a:ext>
                </a:extLst>
              </a:tr>
              <a:tr h="628785">
                <a:tc>
                  <a:txBody>
                    <a:bodyPr/>
                    <a:lstStyle/>
                    <a:p>
                      <a:pPr algn="l" rtl="0" fontAlgn="ctr"/>
                      <a:r>
                        <a:rPr lang="pt-BR" sz="4000" b="1" i="0" u="none" strike="noStrike" dirty="0">
                          <a:solidFill>
                            <a:srgbClr val="000000"/>
                          </a:solidFill>
                          <a:effectLst/>
                          <a:latin typeface="Calibri" panose="020F0502020204030204" pitchFamily="34" charset="0"/>
                        </a:rPr>
                        <a:t>Bond Externo  9 anos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pt-BR" sz="4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15,93%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pt-BR" sz="4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pt-BR" sz="4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15,84%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pt-BR" sz="4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564149"/>
                  </a:ext>
                </a:extLst>
              </a:tr>
              <a:tr h="628785">
                <a:tc>
                  <a:txBody>
                    <a:bodyPr/>
                    <a:lstStyle/>
                    <a:p>
                      <a:pPr algn="l" rtl="0" fontAlgn="ctr"/>
                      <a:r>
                        <a:rPr lang="pt-BR" sz="4000" b="1" i="0" u="none" strike="noStrike" dirty="0">
                          <a:solidFill>
                            <a:srgbClr val="000000"/>
                          </a:solidFill>
                          <a:effectLst/>
                          <a:latin typeface="Calibri" panose="020F0502020204030204" pitchFamily="34" charset="0"/>
                        </a:rPr>
                        <a:t>Cupom Cambial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4,08%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4,33%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dirty="0">
                          <a:solidFill>
                            <a:srgbClr val="000000"/>
                          </a:solidFill>
                          <a:effectLst/>
                          <a:latin typeface="Calibri" panose="020F0502020204030204" pitchFamily="34" charset="0"/>
                        </a:rPr>
                        <a:t>4,57%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4,42%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dirty="0">
                          <a:solidFill>
                            <a:srgbClr val="000000"/>
                          </a:solidFill>
                          <a:effectLst/>
                          <a:latin typeface="Calibri" panose="020F0502020204030204" pitchFamily="34" charset="0"/>
                        </a:rPr>
                        <a:t>4,67%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1" i="0" u="none" strike="noStrike" dirty="0">
                          <a:solidFill>
                            <a:srgbClr val="000000"/>
                          </a:solidFill>
                          <a:effectLst/>
                          <a:latin typeface="Calibri" panose="020F0502020204030204" pitchFamily="34" charset="0"/>
                        </a:rPr>
                        <a:t>4,91%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019642"/>
                  </a:ext>
                </a:extLst>
              </a:tr>
              <a:tr h="743110">
                <a:tc>
                  <a:txBody>
                    <a:bodyPr/>
                    <a:lstStyle/>
                    <a:p>
                      <a:pPr algn="l" rtl="0" fontAlgn="ctr"/>
                      <a:r>
                        <a:rPr lang="pt-BR" sz="4000" b="1" i="0" u="none" strike="noStrike">
                          <a:solidFill>
                            <a:srgbClr val="000000"/>
                          </a:solidFill>
                          <a:effectLst/>
                          <a:latin typeface="Calibri" panose="020F0502020204030204" pitchFamily="34" charset="0"/>
                        </a:rPr>
                        <a:t>Cupom + Spread </a:t>
                      </a:r>
                      <a:r>
                        <a:rPr lang="pt-BR" sz="4000" b="1" i="0" u="none" strike="noStrike" baseline="-25000">
                          <a:solidFill>
                            <a:srgbClr val="000000"/>
                          </a:solidFill>
                          <a:effectLst/>
                          <a:latin typeface="Calibri" panose="020F0502020204030204" pitchFamily="34" charset="0"/>
                        </a:rPr>
                        <a:t>AAA</a:t>
                      </a:r>
                      <a:endParaRPr lang="pt-BR" sz="4000" b="1"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6,15%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7,07%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782050"/>
                  </a:ext>
                </a:extLst>
              </a:tr>
              <a:tr h="743110">
                <a:tc>
                  <a:txBody>
                    <a:bodyPr/>
                    <a:lstStyle/>
                    <a:p>
                      <a:pPr algn="l" rtl="0" fontAlgn="ctr"/>
                      <a:r>
                        <a:rPr lang="pt-BR" sz="4000" b="1" i="0" u="none" strike="noStrike">
                          <a:solidFill>
                            <a:srgbClr val="000000"/>
                          </a:solidFill>
                          <a:effectLst/>
                          <a:latin typeface="Calibri" panose="020F0502020204030204" pitchFamily="34" charset="0"/>
                        </a:rPr>
                        <a:t>Cupom + Spread </a:t>
                      </a:r>
                      <a:r>
                        <a:rPr lang="pt-BR" sz="4000" b="1" i="0" u="none" strike="noStrike" baseline="-25000">
                          <a:solidFill>
                            <a:srgbClr val="000000"/>
                          </a:solidFill>
                          <a:effectLst/>
                          <a:latin typeface="Calibri" panose="020F0502020204030204" pitchFamily="34" charset="0"/>
                        </a:rPr>
                        <a:t>AA</a:t>
                      </a:r>
                      <a:endParaRPr lang="pt-BR" sz="4000" b="1"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6,48%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7,35%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172477"/>
                  </a:ext>
                </a:extLst>
              </a:tr>
              <a:tr h="743110">
                <a:tc>
                  <a:txBody>
                    <a:bodyPr/>
                    <a:lstStyle/>
                    <a:p>
                      <a:pPr algn="l" rtl="0" fontAlgn="ctr"/>
                      <a:r>
                        <a:rPr lang="pt-BR" sz="4000" b="1" i="0" u="none" strike="noStrike" dirty="0">
                          <a:solidFill>
                            <a:srgbClr val="000000"/>
                          </a:solidFill>
                          <a:effectLst/>
                          <a:latin typeface="Calibri" panose="020F0502020204030204" pitchFamily="34" charset="0"/>
                        </a:rPr>
                        <a:t>Cupom + S</a:t>
                      </a:r>
                      <a:r>
                        <a:rPr lang="pt-BR" sz="4000" b="1" i="0" u="none" strike="noStrike" baseline="-25000" dirty="0">
                          <a:solidFill>
                            <a:srgbClr val="000000"/>
                          </a:solidFill>
                          <a:effectLst/>
                          <a:latin typeface="Calibri" panose="020F0502020204030204" pitchFamily="34" charset="0"/>
                        </a:rPr>
                        <a:t>A</a:t>
                      </a:r>
                      <a:endParaRPr lang="pt-BR" sz="4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6,68%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4000" b="1" i="0" u="none" strike="noStrike">
                          <a:solidFill>
                            <a:srgbClr val="000000"/>
                          </a:solidFill>
                          <a:effectLst/>
                          <a:latin typeface="Calibri" panose="020F0502020204030204" pitchFamily="34" charset="0"/>
                        </a:rPr>
                        <a:t>8,70%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pt-BR" sz="40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094633"/>
                  </a:ext>
                </a:extLst>
              </a:tr>
            </a:tbl>
          </a:graphicData>
        </a:graphic>
      </p:graphicFrame>
      <p:sp>
        <p:nvSpPr>
          <p:cNvPr id="7" name="Espaço Reservado para Rodapé 3">
            <a:extLst>
              <a:ext uri="{FF2B5EF4-FFF2-40B4-BE49-F238E27FC236}">
                <a16:creationId xmlns:a16="http://schemas.microsoft.com/office/drawing/2014/main" id="{889E14F7-E265-DCF1-88B4-8A3E4D774237}"/>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8" name="Espaço Reservado para Número de Slide 4">
            <a:extLst>
              <a:ext uri="{FF2B5EF4-FFF2-40B4-BE49-F238E27FC236}">
                <a16:creationId xmlns:a16="http://schemas.microsoft.com/office/drawing/2014/main" id="{EB550B3D-CE73-B78A-7636-264C7A395E28}"/>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31</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2309098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0087F2-13D8-D9B3-DCCA-5F2529D5C2D3}"/>
              </a:ext>
            </a:extLst>
          </p:cNvPr>
          <p:cNvSpPr>
            <a:spLocks noGrp="1"/>
          </p:cNvSpPr>
          <p:nvPr>
            <p:ph type="title"/>
          </p:nvPr>
        </p:nvSpPr>
        <p:spPr>
          <a:xfrm>
            <a:off x="1676400" y="730251"/>
            <a:ext cx="21031200" cy="1231205"/>
          </a:xfrm>
        </p:spPr>
        <p:txBody>
          <a:bodyPr>
            <a:normAutofit fontScale="90000"/>
          </a:bodyPr>
          <a:lstStyle/>
          <a:p>
            <a:r>
              <a:rPr lang="pt-BR" sz="6000" b="1" dirty="0">
                <a:latin typeface="+mn-lt"/>
              </a:rPr>
              <a:t>Projeções  da taxa  média de juros  de crédito de recursos livres</a:t>
            </a:r>
            <a:br>
              <a:rPr lang="pt-BR" sz="6000" b="1" dirty="0">
                <a:latin typeface="+mn-lt"/>
              </a:rPr>
            </a:br>
            <a:endParaRPr lang="pt-BR" sz="6000" b="1" dirty="0">
              <a:solidFill>
                <a:srgbClr val="C00000"/>
              </a:solidFill>
              <a:latin typeface="+mn-lt"/>
            </a:endParaRPr>
          </a:p>
        </p:txBody>
      </p:sp>
      <p:sp>
        <p:nvSpPr>
          <p:cNvPr id="7" name="Espaço Reservado para Rodapé 3">
            <a:extLst>
              <a:ext uri="{FF2B5EF4-FFF2-40B4-BE49-F238E27FC236}">
                <a16:creationId xmlns:a16="http://schemas.microsoft.com/office/drawing/2014/main" id="{3C1742E3-CD6E-6A46-1EAB-56C40A8F8683}"/>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8" name="Espaço Reservado para Número de Slide 4">
            <a:extLst>
              <a:ext uri="{FF2B5EF4-FFF2-40B4-BE49-F238E27FC236}">
                <a16:creationId xmlns:a16="http://schemas.microsoft.com/office/drawing/2014/main" id="{0619449E-4524-3E11-4433-469968FAA8CE}"/>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32</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pic>
        <p:nvPicPr>
          <p:cNvPr id="9" name="Imagem 8">
            <a:extLst>
              <a:ext uri="{FF2B5EF4-FFF2-40B4-BE49-F238E27FC236}">
                <a16:creationId xmlns:a16="http://schemas.microsoft.com/office/drawing/2014/main" id="{C053BDBF-C26D-7008-8AA8-EAD16629C2C3}"/>
              </a:ext>
            </a:extLst>
          </p:cNvPr>
          <p:cNvPicPr>
            <a:picLocks noChangeAspect="1"/>
          </p:cNvPicPr>
          <p:nvPr/>
        </p:nvPicPr>
        <p:blipFill>
          <a:blip r:embed="rId2"/>
          <a:stretch>
            <a:fillRect/>
          </a:stretch>
        </p:blipFill>
        <p:spPr>
          <a:xfrm>
            <a:off x="2182888" y="2753544"/>
            <a:ext cx="20306256" cy="10158304"/>
          </a:xfrm>
          <a:prstGeom prst="rect">
            <a:avLst/>
          </a:prstGeom>
        </p:spPr>
      </p:pic>
    </p:spTree>
    <p:extLst>
      <p:ext uri="{BB962C8B-B14F-4D97-AF65-F5344CB8AC3E}">
        <p14:creationId xmlns:p14="http://schemas.microsoft.com/office/powerpoint/2010/main" val="2822407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98137-FFCD-8689-6850-1509867AEB4C}"/>
              </a:ext>
            </a:extLst>
          </p:cNvPr>
          <p:cNvSpPr>
            <a:spLocks noGrp="1"/>
          </p:cNvSpPr>
          <p:nvPr>
            <p:ph type="title"/>
          </p:nvPr>
        </p:nvSpPr>
        <p:spPr>
          <a:xfrm>
            <a:off x="1676400" y="730251"/>
            <a:ext cx="21316800" cy="1159197"/>
          </a:xfrm>
        </p:spPr>
        <p:txBody>
          <a:bodyPr>
            <a:normAutofit/>
          </a:bodyPr>
          <a:lstStyle/>
          <a:p>
            <a:r>
              <a:rPr lang="pt-BR" sz="6000" b="1" dirty="0">
                <a:latin typeface="+mn-lt"/>
              </a:rPr>
              <a:t>Projeções de Debêntures AAA com 5 anos de prazo</a:t>
            </a:r>
            <a:r>
              <a:rPr lang="pt-BR" sz="6000" b="1" dirty="0">
                <a:solidFill>
                  <a:srgbClr val="C00000"/>
                </a:solidFill>
                <a:latin typeface="+mn-lt"/>
              </a:rPr>
              <a:t> </a:t>
            </a:r>
            <a:endParaRPr lang="pt-BR" sz="6000" dirty="0">
              <a:solidFill>
                <a:srgbClr val="C00000"/>
              </a:solidFill>
            </a:endParaRPr>
          </a:p>
        </p:txBody>
      </p:sp>
      <p:sp>
        <p:nvSpPr>
          <p:cNvPr id="7" name="Espaço Reservado para Rodapé 3">
            <a:extLst>
              <a:ext uri="{FF2B5EF4-FFF2-40B4-BE49-F238E27FC236}">
                <a16:creationId xmlns:a16="http://schemas.microsoft.com/office/drawing/2014/main" id="{7FB580F5-18BB-94C0-5E8D-B2C31204F7CB}"/>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8" name="Espaço Reservado para Número de Slide 4">
            <a:extLst>
              <a:ext uri="{FF2B5EF4-FFF2-40B4-BE49-F238E27FC236}">
                <a16:creationId xmlns:a16="http://schemas.microsoft.com/office/drawing/2014/main" id="{4E7A0CB6-B95F-8A45-8226-8803EB0E4048}"/>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33</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pic>
        <p:nvPicPr>
          <p:cNvPr id="4" name="Imagem 3">
            <a:extLst>
              <a:ext uri="{FF2B5EF4-FFF2-40B4-BE49-F238E27FC236}">
                <a16:creationId xmlns:a16="http://schemas.microsoft.com/office/drawing/2014/main" id="{9E5A1561-C039-50AF-2D53-61F57B51134F}"/>
              </a:ext>
            </a:extLst>
          </p:cNvPr>
          <p:cNvPicPr>
            <a:picLocks noChangeAspect="1"/>
          </p:cNvPicPr>
          <p:nvPr/>
        </p:nvPicPr>
        <p:blipFill>
          <a:blip r:embed="rId2"/>
          <a:stretch>
            <a:fillRect/>
          </a:stretch>
        </p:blipFill>
        <p:spPr>
          <a:xfrm>
            <a:off x="2538185" y="2969568"/>
            <a:ext cx="19734935" cy="10016181"/>
          </a:xfrm>
          <a:prstGeom prst="rect">
            <a:avLst/>
          </a:prstGeom>
        </p:spPr>
      </p:pic>
    </p:spTree>
    <p:extLst>
      <p:ext uri="{BB962C8B-B14F-4D97-AF65-F5344CB8AC3E}">
        <p14:creationId xmlns:p14="http://schemas.microsoft.com/office/powerpoint/2010/main" val="1921784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D9CF8D-FFC0-9132-4F1A-1EB2351FAD0A}"/>
              </a:ext>
            </a:extLst>
          </p:cNvPr>
          <p:cNvSpPr>
            <a:spLocks noGrp="1"/>
          </p:cNvSpPr>
          <p:nvPr>
            <p:ph type="title"/>
          </p:nvPr>
        </p:nvSpPr>
        <p:spPr>
          <a:xfrm>
            <a:off x="1676400" y="730251"/>
            <a:ext cx="21031200" cy="1231205"/>
          </a:xfrm>
        </p:spPr>
        <p:txBody>
          <a:bodyPr>
            <a:normAutofit/>
          </a:bodyPr>
          <a:lstStyle/>
          <a:p>
            <a:r>
              <a:rPr lang="pt-BR" sz="6000" b="1" dirty="0">
                <a:latin typeface="+mn-lt"/>
              </a:rPr>
              <a:t>Evolução de  taxas de juros por fonte de  recursos</a:t>
            </a:r>
            <a:endParaRPr lang="pt-BR" sz="6000" b="1" dirty="0">
              <a:solidFill>
                <a:srgbClr val="C00000"/>
              </a:solidFill>
              <a:latin typeface="+mn-lt"/>
            </a:endParaRPr>
          </a:p>
        </p:txBody>
      </p:sp>
      <p:sp>
        <p:nvSpPr>
          <p:cNvPr id="3" name="Espaço Reservado para Rodapé 3">
            <a:extLst>
              <a:ext uri="{FF2B5EF4-FFF2-40B4-BE49-F238E27FC236}">
                <a16:creationId xmlns:a16="http://schemas.microsoft.com/office/drawing/2014/main" id="{36770087-DFD2-054D-0609-175939EBF5F5}"/>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80A92F6E-5D05-F5AE-1058-3D441692030C}"/>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34</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pic>
        <p:nvPicPr>
          <p:cNvPr id="4" name="Imagem 3">
            <a:extLst>
              <a:ext uri="{FF2B5EF4-FFF2-40B4-BE49-F238E27FC236}">
                <a16:creationId xmlns:a16="http://schemas.microsoft.com/office/drawing/2014/main" id="{7B65C511-562A-008A-A55A-9C383C39AB1A}"/>
              </a:ext>
            </a:extLst>
          </p:cNvPr>
          <p:cNvPicPr>
            <a:picLocks noChangeAspect="1"/>
          </p:cNvPicPr>
          <p:nvPr/>
        </p:nvPicPr>
        <p:blipFill>
          <a:blip r:embed="rId2"/>
          <a:stretch>
            <a:fillRect/>
          </a:stretch>
        </p:blipFill>
        <p:spPr>
          <a:xfrm>
            <a:off x="2110880" y="3224035"/>
            <a:ext cx="18721182" cy="9733506"/>
          </a:xfrm>
          <a:prstGeom prst="rect">
            <a:avLst/>
          </a:prstGeom>
        </p:spPr>
      </p:pic>
    </p:spTree>
    <p:extLst>
      <p:ext uri="{BB962C8B-B14F-4D97-AF65-F5344CB8AC3E}">
        <p14:creationId xmlns:p14="http://schemas.microsoft.com/office/powerpoint/2010/main" val="578037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87663-0811-DBB4-0A77-2C999A7F7B69}"/>
              </a:ext>
            </a:extLst>
          </p:cNvPr>
          <p:cNvSpPr>
            <a:spLocks noGrp="1"/>
          </p:cNvSpPr>
          <p:nvPr>
            <p:ph type="title"/>
          </p:nvPr>
        </p:nvSpPr>
        <p:spPr>
          <a:xfrm>
            <a:off x="1676400" y="730251"/>
            <a:ext cx="21031200" cy="1087189"/>
          </a:xfrm>
        </p:spPr>
        <p:txBody>
          <a:bodyPr>
            <a:normAutofit fontScale="90000"/>
          </a:bodyPr>
          <a:lstStyle/>
          <a:p>
            <a:r>
              <a:rPr lang="pt-BR" sz="6000" b="1" dirty="0">
                <a:latin typeface="+mn-lt"/>
              </a:rPr>
              <a:t>Evolução e projeção do custo de divida das empresas brasileiras  por porte </a:t>
            </a:r>
            <a:endParaRPr lang="pt-BR" sz="6000" b="1" dirty="0">
              <a:solidFill>
                <a:srgbClr val="C00000"/>
              </a:solidFill>
              <a:latin typeface="+mn-lt"/>
            </a:endParaRPr>
          </a:p>
        </p:txBody>
      </p:sp>
      <p:sp>
        <p:nvSpPr>
          <p:cNvPr id="3" name="Espaço Reservado para Rodapé 3">
            <a:extLst>
              <a:ext uri="{FF2B5EF4-FFF2-40B4-BE49-F238E27FC236}">
                <a16:creationId xmlns:a16="http://schemas.microsoft.com/office/drawing/2014/main" id="{BD42DBB9-4AC7-CC2D-524D-E61E40C2CE1D}"/>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DD95890C-C27F-65D4-395F-8DE814013AAA}"/>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35</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pic>
        <p:nvPicPr>
          <p:cNvPr id="4" name="Imagem 3">
            <a:extLst>
              <a:ext uri="{FF2B5EF4-FFF2-40B4-BE49-F238E27FC236}">
                <a16:creationId xmlns:a16="http://schemas.microsoft.com/office/drawing/2014/main" id="{BA76241A-39DD-F93E-6A8B-9FE60402FF9F}"/>
              </a:ext>
            </a:extLst>
          </p:cNvPr>
          <p:cNvPicPr>
            <a:picLocks noChangeAspect="1"/>
          </p:cNvPicPr>
          <p:nvPr/>
        </p:nvPicPr>
        <p:blipFill>
          <a:blip r:embed="rId2"/>
          <a:stretch>
            <a:fillRect/>
          </a:stretch>
        </p:blipFill>
        <p:spPr>
          <a:xfrm>
            <a:off x="2830960" y="3113584"/>
            <a:ext cx="17857984" cy="9778922"/>
          </a:xfrm>
          <a:prstGeom prst="rect">
            <a:avLst/>
          </a:prstGeom>
        </p:spPr>
      </p:pic>
    </p:spTree>
    <p:extLst>
      <p:ext uri="{BB962C8B-B14F-4D97-AF65-F5344CB8AC3E}">
        <p14:creationId xmlns:p14="http://schemas.microsoft.com/office/powerpoint/2010/main" val="783405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59D4A-1498-209F-5480-7A77D988B94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054DF5B-83F8-DD90-8156-F0019D51DA48}"/>
              </a:ext>
            </a:extLst>
          </p:cNvPr>
          <p:cNvSpPr>
            <a:spLocks noGrp="1"/>
          </p:cNvSpPr>
          <p:nvPr>
            <p:ph idx="1"/>
          </p:nvPr>
        </p:nvSpPr>
        <p:spPr/>
        <p:txBody>
          <a:bodyPr/>
          <a:lstStyle/>
          <a:p>
            <a:pPr marL="0" indent="0">
              <a:buNone/>
            </a:pPr>
            <a:endParaRPr lang="pt-BR" dirty="0"/>
          </a:p>
          <a:p>
            <a:pPr marL="0" indent="0">
              <a:buNone/>
            </a:pPr>
            <a:endParaRPr lang="pt-BR" dirty="0"/>
          </a:p>
          <a:p>
            <a:pPr marL="0" indent="0">
              <a:buNone/>
            </a:pPr>
            <a:r>
              <a:rPr lang="pt-BR" sz="6600" b="1" dirty="0"/>
              <a:t>4. Produtos  CEMEC Fipe  apoiam decisões  do executivo </a:t>
            </a:r>
          </a:p>
          <a:p>
            <a:pPr marL="0" indent="0">
              <a:buNone/>
            </a:pPr>
            <a:r>
              <a:rPr lang="pt-BR" sz="6600" b="1" dirty="0"/>
              <a:t>    financeiro </a:t>
            </a:r>
          </a:p>
        </p:txBody>
      </p:sp>
    </p:spTree>
    <p:extLst>
      <p:ext uri="{BB962C8B-B14F-4D97-AF65-F5344CB8AC3E}">
        <p14:creationId xmlns:p14="http://schemas.microsoft.com/office/powerpoint/2010/main" val="3985582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516E0-7CE5-42D9-98F6-BEEF037EA2EB}"/>
              </a:ext>
            </a:extLst>
          </p:cNvPr>
          <p:cNvSpPr>
            <a:spLocks noGrp="1"/>
          </p:cNvSpPr>
          <p:nvPr>
            <p:ph type="title"/>
          </p:nvPr>
        </p:nvSpPr>
        <p:spPr>
          <a:xfrm>
            <a:off x="1676400" y="730252"/>
            <a:ext cx="21031200" cy="2651126"/>
          </a:xfrm>
        </p:spPr>
        <p:txBody>
          <a:bodyPr>
            <a:normAutofit/>
          </a:bodyPr>
          <a:lstStyle/>
          <a:p>
            <a:r>
              <a:rPr lang="pt-BR" sz="6000" b="1" dirty="0">
                <a:latin typeface="Arial" panose="020B0604020202020204" pitchFamily="34" charset="0"/>
                <a:cs typeface="Arial" panose="020B0604020202020204" pitchFamily="34" charset="0"/>
              </a:rPr>
              <a:t>Projeções CEMEC Fipe do custo de financiamento apoiam  decisões do executivo financeiro     </a:t>
            </a:r>
          </a:p>
        </p:txBody>
      </p:sp>
      <p:sp>
        <p:nvSpPr>
          <p:cNvPr id="3" name="Espaço Reservado para Conteúdo 2">
            <a:extLst>
              <a:ext uri="{FF2B5EF4-FFF2-40B4-BE49-F238E27FC236}">
                <a16:creationId xmlns:a16="http://schemas.microsoft.com/office/drawing/2014/main" id="{4C34A460-EBDB-4F45-9E3B-098284E23766}"/>
              </a:ext>
            </a:extLst>
          </p:cNvPr>
          <p:cNvSpPr>
            <a:spLocks noGrp="1"/>
          </p:cNvSpPr>
          <p:nvPr>
            <p:ph idx="1"/>
          </p:nvPr>
        </p:nvSpPr>
        <p:spPr>
          <a:xfrm>
            <a:off x="1030760" y="3314169"/>
            <a:ext cx="21676840" cy="9334499"/>
          </a:xfrm>
        </p:spPr>
        <p:txBody>
          <a:bodyPr>
            <a:normAutofit fontScale="85000" lnSpcReduction="10000"/>
          </a:bodyPr>
          <a:lstStyle/>
          <a:p>
            <a:pPr algn="just">
              <a:lnSpc>
                <a:spcPct val="150000"/>
              </a:lnSpc>
            </a:pPr>
            <a:r>
              <a:rPr lang="pt-BR" sz="6000" b="1" dirty="0">
                <a:solidFill>
                  <a:srgbClr val="000000"/>
                </a:solidFill>
                <a:latin typeface="Arial" panose="020B0604020202020204" pitchFamily="34" charset="0"/>
                <a:ea typeface="Calibri" panose="020F0502020204030204" pitchFamily="34" charset="0"/>
                <a:cs typeface="Arial" panose="020B0604020202020204" pitchFamily="34" charset="0"/>
              </a:rPr>
              <a:t>O</a:t>
            </a:r>
            <a:r>
              <a:rPr lang="pt-BR"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ferecer aos executivos de finanças  indicadores  e  análises da  evolução recente e projeções das  curvas de juros,  custos e condições de  captação de recursos  de financiamento  para apoiar suas decisões  visando a otimização do financiamento  e a geração de valor para  suas empresas. </a:t>
            </a:r>
          </a:p>
          <a:p>
            <a:pPr algn="just">
              <a:lnSpc>
                <a:spcPct val="150000"/>
              </a:lnSpc>
            </a:pPr>
            <a:r>
              <a:rPr lang="pt-BR" sz="6000" b="1" dirty="0">
                <a:effectLst/>
                <a:latin typeface="Arial" panose="020B0604020202020204" pitchFamily="34" charset="0"/>
                <a:ea typeface="Calibri" panose="020F0502020204030204" pitchFamily="34" charset="0"/>
                <a:cs typeface="Arial" panose="020B0604020202020204" pitchFamily="34" charset="0"/>
              </a:rPr>
              <a:t>Oferecer cenário financeiro compatível com o cenário macroeconômico,  usando análise econométrica das interrelaç</a:t>
            </a:r>
            <a:r>
              <a:rPr lang="pt-BR" sz="6000" b="1" dirty="0">
                <a:latin typeface="Arial" panose="020B0604020202020204" pitchFamily="34" charset="0"/>
                <a:ea typeface="Calibri" panose="020F0502020204030204" pitchFamily="34" charset="0"/>
                <a:cs typeface="Arial" panose="020B0604020202020204" pitchFamily="34" charset="0"/>
              </a:rPr>
              <a:t>ões existentes entre ambos, manifestada nas variáveis disponíveis</a:t>
            </a:r>
            <a:r>
              <a:rPr lang="pt-BR" sz="60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pt-BR"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D8E5178B-1278-0509-296F-92F1FC9CCB63}"/>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47D9C2DD-3E58-C6DB-BC4E-A88ACB708357}"/>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37</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2428541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DE7D5-CE22-4592-A4CE-30387C03E265}"/>
              </a:ext>
            </a:extLst>
          </p:cNvPr>
          <p:cNvSpPr>
            <a:spLocks noGrp="1"/>
          </p:cNvSpPr>
          <p:nvPr>
            <p:ph type="title"/>
          </p:nvPr>
        </p:nvSpPr>
        <p:spPr>
          <a:xfrm>
            <a:off x="1676400" y="398829"/>
            <a:ext cx="21031200" cy="2066683"/>
          </a:xfrm>
        </p:spPr>
        <p:txBody>
          <a:bodyPr>
            <a:normAutofit/>
          </a:bodyPr>
          <a:lstStyle/>
          <a:p>
            <a:r>
              <a:rPr lang="pt-BR" sz="6600" b="1" dirty="0">
                <a:latin typeface="+mn-lt"/>
              </a:rPr>
              <a:t>Produtos CEMEC Fipe de projeções do custo de financiamento  das empresas </a:t>
            </a:r>
            <a:endParaRPr lang="pt-BR" sz="6600" dirty="0"/>
          </a:p>
        </p:txBody>
      </p:sp>
      <p:graphicFrame>
        <p:nvGraphicFramePr>
          <p:cNvPr id="4" name="Espaço Reservado para Conteúdo 3">
            <a:extLst>
              <a:ext uri="{FF2B5EF4-FFF2-40B4-BE49-F238E27FC236}">
                <a16:creationId xmlns:a16="http://schemas.microsoft.com/office/drawing/2014/main" id="{12D9D5B9-F8F3-4B19-BA2A-BE8B5BAF3BBF}"/>
              </a:ext>
            </a:extLst>
          </p:cNvPr>
          <p:cNvGraphicFramePr>
            <a:graphicFrameLocks noGrp="1"/>
          </p:cNvGraphicFramePr>
          <p:nvPr>
            <p:ph idx="1"/>
            <p:extLst>
              <p:ext uri="{D42A27DB-BD31-4B8C-83A1-F6EECF244321}">
                <p14:modId xmlns:p14="http://schemas.microsoft.com/office/powerpoint/2010/main" val="2925932315"/>
              </p:ext>
            </p:extLst>
          </p:nvPr>
        </p:nvGraphicFramePr>
        <p:xfrm>
          <a:off x="1390800" y="2465512"/>
          <a:ext cx="20810312" cy="10522236"/>
        </p:xfrm>
        <a:graphic>
          <a:graphicData uri="http://schemas.openxmlformats.org/drawingml/2006/table">
            <a:tbl>
              <a:tblPr firstRow="1" firstCol="1" bandRow="1"/>
              <a:tblGrid>
                <a:gridCol w="16312109">
                  <a:extLst>
                    <a:ext uri="{9D8B030D-6E8A-4147-A177-3AD203B41FA5}">
                      <a16:colId xmlns:a16="http://schemas.microsoft.com/office/drawing/2014/main" val="1724413799"/>
                    </a:ext>
                  </a:extLst>
                </a:gridCol>
                <a:gridCol w="4498203">
                  <a:extLst>
                    <a:ext uri="{9D8B030D-6E8A-4147-A177-3AD203B41FA5}">
                      <a16:colId xmlns:a16="http://schemas.microsoft.com/office/drawing/2014/main" val="3843456588"/>
                    </a:ext>
                  </a:extLst>
                </a:gridCol>
              </a:tblGrid>
              <a:tr h="1099649">
                <a:tc>
                  <a:txBody>
                    <a:bodyPr/>
                    <a:lstStyle/>
                    <a:p>
                      <a:pPr>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PRODUTO -  OPÇÃO:  COM PALESTRA  MENSAL VIRTUAL </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FREQUÊNCIA</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993944"/>
                  </a:ext>
                </a:extLst>
              </a:tr>
              <a:tr h="1375173">
                <a:tc>
                  <a:txBody>
                    <a:bodyPr/>
                    <a:lstStyle/>
                    <a:p>
                      <a:pPr marL="342900" lvl="0" indent="-342900">
                        <a:lnSpc>
                          <a:spcPct val="107000"/>
                        </a:lnSpc>
                        <a:buFont typeface="+mj-lt"/>
                        <a:buAutoNum type="arabicPeriod"/>
                      </a:pPr>
                      <a:r>
                        <a:rPr lang="pt-BR" sz="4000" b="1" dirty="0">
                          <a:effectLst/>
                          <a:latin typeface="Arial" panose="020B0604020202020204" pitchFamily="34" charset="0"/>
                          <a:ea typeface="Calibri" panose="020F0502020204030204" pitchFamily="34" charset="0"/>
                          <a:cs typeface="Arial" panose="020B0604020202020204" pitchFamily="34" charset="0"/>
                        </a:rPr>
                        <a:t>Cenário macro econômico  de referencia CEMEC Fipe</a:t>
                      </a:r>
                      <a:endParaRPr lang="pt-BR" sz="40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PIB, Inflação, cambio, taxas de  juros </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Mensal </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271551"/>
                  </a:ext>
                </a:extLst>
              </a:tr>
              <a:tr h="1099649">
                <a:tc>
                  <a:txBody>
                    <a:bodyPr/>
                    <a:lstStyle/>
                    <a:p>
                      <a:pPr marL="0" lvl="0" indent="0">
                        <a:lnSpc>
                          <a:spcPct val="107000"/>
                        </a:lnSpc>
                        <a:spcAft>
                          <a:spcPts val="800"/>
                        </a:spcAft>
                        <a:buFont typeface="+mj-lt"/>
                        <a:buNone/>
                      </a:pPr>
                      <a:r>
                        <a:rPr lang="pt-BR" sz="4000" b="1" dirty="0">
                          <a:effectLst/>
                          <a:latin typeface="Arial" panose="020B0604020202020204" pitchFamily="34" charset="0"/>
                          <a:ea typeface="Calibri" panose="020F0502020204030204" pitchFamily="34" charset="0"/>
                          <a:cs typeface="Arial" panose="020B0604020202020204" pitchFamily="34" charset="0"/>
                        </a:rPr>
                        <a:t>2. Análise de evolução e projeções 120, 180, 360 dias</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 </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818603"/>
                  </a:ext>
                </a:extLst>
              </a:tr>
              <a:tr h="671978">
                <a:tc>
                  <a:txBody>
                    <a:bodyPr/>
                    <a:lstStyle/>
                    <a:p>
                      <a:pPr marL="342900" lvl="0" indent="-342900">
                        <a:lnSpc>
                          <a:spcPct val="107000"/>
                        </a:lnSpc>
                        <a:spcAft>
                          <a:spcPts val="800"/>
                        </a:spcAft>
                        <a:buFont typeface="+mj-lt"/>
                        <a:buAutoNum type="alphaLcPeriod"/>
                      </a:pPr>
                      <a:r>
                        <a:rPr lang="pt-BR" sz="4000" b="1" dirty="0">
                          <a:effectLst/>
                          <a:latin typeface="Arial" panose="020B0604020202020204" pitchFamily="34" charset="0"/>
                          <a:ea typeface="Calibri" panose="020F0502020204030204" pitchFamily="34" charset="0"/>
                          <a:cs typeface="Arial" panose="020B0604020202020204" pitchFamily="34" charset="0"/>
                        </a:rPr>
                        <a:t> Curvas de juros ETTJ Estrutura a termo das taxas de juros</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Mensal (*)</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893676"/>
                  </a:ext>
                </a:extLst>
              </a:tr>
              <a:tr h="1375173">
                <a:tc>
                  <a:txBody>
                    <a:bodyPr/>
                    <a:lstStyle/>
                    <a:p>
                      <a:pPr marL="0" lvl="0" indent="0">
                        <a:lnSpc>
                          <a:spcPct val="107000"/>
                        </a:lnSpc>
                        <a:buFont typeface="+mj-lt"/>
                        <a:buNone/>
                      </a:pPr>
                      <a:r>
                        <a:rPr lang="pt-BR" sz="4000" b="1" dirty="0">
                          <a:effectLst/>
                          <a:latin typeface="Arial" panose="020B0604020202020204" pitchFamily="34" charset="0"/>
                          <a:ea typeface="Calibri" panose="020F0502020204030204" pitchFamily="34" charset="0"/>
                          <a:cs typeface="Arial" panose="020B0604020202020204" pitchFamily="34" charset="0"/>
                        </a:rPr>
                        <a:t>b. Taxas de juros de divida corporativa </a:t>
                      </a:r>
                      <a:endParaRPr lang="pt-BR" sz="40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(Debentures   AAA,AA,A)</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Mensal (*)</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265911"/>
                  </a:ext>
                </a:extLst>
              </a:tr>
              <a:tr h="671978">
                <a:tc>
                  <a:txBody>
                    <a:bodyPr/>
                    <a:lstStyle/>
                    <a:p>
                      <a:pPr marL="0" lvl="0" indent="0">
                        <a:lnSpc>
                          <a:spcPct val="107000"/>
                        </a:lnSpc>
                        <a:spcAft>
                          <a:spcPts val="800"/>
                        </a:spcAft>
                        <a:buFont typeface="+mj-lt"/>
                        <a:buNone/>
                      </a:pPr>
                      <a:r>
                        <a:rPr lang="pt-BR" sz="4000" b="1" dirty="0">
                          <a:effectLst/>
                          <a:latin typeface="Arial" panose="020B0604020202020204" pitchFamily="34" charset="0"/>
                          <a:ea typeface="Calibri" panose="020F0502020204030204" pitchFamily="34" charset="0"/>
                          <a:cs typeface="Arial" panose="020B0604020202020204" pitchFamily="34" charset="0"/>
                        </a:rPr>
                        <a:t>c. Taxas de juros de recursos externos</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Mensal  (*)</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874677"/>
                  </a:ext>
                </a:extLst>
              </a:tr>
              <a:tr h="1661996">
                <a:tc>
                  <a:txBody>
                    <a:bodyPr/>
                    <a:lstStyle/>
                    <a:p>
                      <a:pPr marL="0" lvl="0" indent="0">
                        <a:lnSpc>
                          <a:spcPct val="107000"/>
                        </a:lnSpc>
                        <a:spcAft>
                          <a:spcPts val="800"/>
                        </a:spcAft>
                        <a:buFont typeface="+mj-lt"/>
                        <a:buNone/>
                      </a:pPr>
                      <a:r>
                        <a:rPr lang="pt-BR" sz="4000" b="1" dirty="0">
                          <a:effectLst/>
                          <a:latin typeface="Arial" panose="020B0604020202020204" pitchFamily="34" charset="0"/>
                          <a:ea typeface="Calibri" panose="020F0502020204030204" pitchFamily="34" charset="0"/>
                          <a:cs typeface="Arial" panose="020B0604020202020204" pitchFamily="34" charset="0"/>
                        </a:rPr>
                        <a:t>d. Taxas de juros crédito bancário  de recursos livres, desconto de  duplicatas e  capital de giro </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 </a:t>
                      </a:r>
                      <a:endParaRPr lang="pt-BR"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Mensal</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167138"/>
                  </a:ext>
                </a:extLst>
              </a:tr>
              <a:tr h="1309530">
                <a:tc>
                  <a:txBody>
                    <a:bodyPr/>
                    <a:lstStyle/>
                    <a:p>
                      <a:pPr marL="0" lvl="0" indent="0">
                        <a:lnSpc>
                          <a:spcPct val="107000"/>
                        </a:lnSpc>
                        <a:spcAft>
                          <a:spcPts val="800"/>
                        </a:spcAft>
                        <a:buFont typeface="+mj-lt"/>
                        <a:buNone/>
                      </a:pPr>
                      <a:r>
                        <a:rPr lang="pt-BR" sz="4000" b="1" dirty="0">
                          <a:effectLst/>
                          <a:latin typeface="Arial" panose="020B0604020202020204" pitchFamily="34" charset="0"/>
                          <a:ea typeface="Calibri" panose="020F0502020204030204" pitchFamily="34" charset="0"/>
                          <a:cs typeface="Arial" panose="020B0604020202020204" pitchFamily="34" charset="0"/>
                        </a:rPr>
                        <a:t>e. Custo médio de divida: total, empresas abertas  e fechadas, pequenas, medias e   grandes</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4000" b="1" dirty="0">
                          <a:effectLst/>
                          <a:latin typeface="Arial" panose="020B0604020202020204" pitchFamily="34" charset="0"/>
                          <a:ea typeface="Calibri" panose="020F0502020204030204" pitchFamily="34" charset="0"/>
                          <a:cs typeface="Arial" panose="020B0604020202020204" pitchFamily="34" charset="0"/>
                        </a:rPr>
                        <a:t>Mensal </a:t>
                      </a: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286947"/>
                  </a:ext>
                </a:extLst>
              </a:tr>
              <a:tr h="671978">
                <a:tc>
                  <a:txBody>
                    <a:bodyPr/>
                    <a:lstStyle/>
                    <a:p>
                      <a:pPr marL="0" lvl="0" indent="0">
                        <a:lnSpc>
                          <a:spcPct val="107000"/>
                        </a:lnSpc>
                        <a:spcAft>
                          <a:spcPts val="800"/>
                        </a:spcAft>
                        <a:buFont typeface="+mj-lt"/>
                        <a:buNone/>
                      </a:pPr>
                      <a:r>
                        <a:rPr lang="pt-BR" sz="4000" b="1" dirty="0">
                          <a:effectLst/>
                          <a:latin typeface="Arial" panose="020B0604020202020204" pitchFamily="34" charset="0"/>
                          <a:ea typeface="Calibri" panose="020F0502020204030204" pitchFamily="34" charset="0"/>
                          <a:cs typeface="Arial" panose="020B0604020202020204" pitchFamily="34" charset="0"/>
                        </a:rPr>
                        <a:t>(*) Relatórios especiais no caso de mudanças significativas do  cenário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pt-BR"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02400"/>
                  </a:ext>
                </a:extLst>
              </a:tr>
            </a:tbl>
          </a:graphicData>
        </a:graphic>
      </p:graphicFrame>
      <p:sp>
        <p:nvSpPr>
          <p:cNvPr id="3" name="Espaço Reservado para Rodapé 3">
            <a:extLst>
              <a:ext uri="{FF2B5EF4-FFF2-40B4-BE49-F238E27FC236}">
                <a16:creationId xmlns:a16="http://schemas.microsoft.com/office/drawing/2014/main" id="{93B63B1D-D987-7E7C-9807-D1FBCFA74AD4}"/>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39ED0E05-4122-7CFC-2F44-67F1F3C1A79D}"/>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38</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2351633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8A194-9B0F-92E9-F7FA-43929460D4E2}"/>
              </a:ext>
            </a:extLst>
          </p:cNvPr>
          <p:cNvSpPr>
            <a:spLocks noGrp="1"/>
          </p:cNvSpPr>
          <p:nvPr>
            <p:ph type="title"/>
          </p:nvPr>
        </p:nvSpPr>
        <p:spPr/>
        <p:txBody>
          <a:bodyPr>
            <a:normAutofit/>
          </a:bodyPr>
          <a:lstStyle/>
          <a:p>
            <a:r>
              <a:rPr lang="pt-BR" sz="6000" b="1" dirty="0">
                <a:latin typeface="Arial" panose="020B0604020202020204" pitchFamily="34" charset="0"/>
                <a:cs typeface="Arial" panose="020B0604020202020204" pitchFamily="34" charset="0"/>
              </a:rPr>
              <a:t>Cronograma  normal de entrega mensal  das projeções  </a:t>
            </a:r>
          </a:p>
        </p:txBody>
      </p:sp>
      <p:sp>
        <p:nvSpPr>
          <p:cNvPr id="3" name="Espaço Reservado para Conteúdo 2">
            <a:extLst>
              <a:ext uri="{FF2B5EF4-FFF2-40B4-BE49-F238E27FC236}">
                <a16:creationId xmlns:a16="http://schemas.microsoft.com/office/drawing/2014/main" id="{2E470E46-4C94-8AAF-7B75-9FFED9792FC4}"/>
              </a:ext>
            </a:extLst>
          </p:cNvPr>
          <p:cNvSpPr>
            <a:spLocks noGrp="1"/>
          </p:cNvSpPr>
          <p:nvPr>
            <p:ph idx="1"/>
          </p:nvPr>
        </p:nvSpPr>
        <p:spPr>
          <a:xfrm>
            <a:off x="1676400" y="3651249"/>
            <a:ext cx="22468928" cy="9334499"/>
          </a:xfrm>
        </p:spPr>
        <p:txBody>
          <a:bodyPr>
            <a:noAutofit/>
          </a:bodyPr>
          <a:lstStyle/>
          <a:p>
            <a:pPr marL="914400" indent="-914400" algn="just">
              <a:buFont typeface="+mj-lt"/>
              <a:buAutoNum type="alphaLcPeriod"/>
            </a:pPr>
            <a:r>
              <a:rPr lang="pt-BR" sz="6000" b="1" dirty="0">
                <a:latin typeface="Arial" panose="020B0604020202020204" pitchFamily="34" charset="0"/>
                <a:cs typeface="Arial" panose="020B0604020202020204" pitchFamily="34" charset="0"/>
              </a:rPr>
              <a:t>Mês base do Relatório CEMEC Fipe =M : último mês com </a:t>
            </a:r>
          </a:p>
          <a:p>
            <a:pPr marL="0" indent="0" algn="just">
              <a:buNone/>
            </a:pPr>
            <a:r>
              <a:rPr lang="pt-BR" sz="6000" b="1" dirty="0">
                <a:latin typeface="Arial" panose="020B0604020202020204" pitchFamily="34" charset="0"/>
                <a:cs typeface="Arial" panose="020B0604020202020204" pitchFamily="34" charset="0"/>
              </a:rPr>
              <a:t>    dados atualizados do  BCB </a:t>
            </a:r>
          </a:p>
          <a:p>
            <a:pPr marL="914400" indent="-914400" algn="just">
              <a:buFont typeface="+mj-lt"/>
              <a:buAutoNum type="alphaLcPeriod"/>
            </a:pPr>
            <a:endParaRPr lang="pt-BR" sz="6000" b="1" dirty="0">
              <a:latin typeface="Arial" panose="020B0604020202020204" pitchFamily="34" charset="0"/>
              <a:cs typeface="Arial" panose="020B0604020202020204" pitchFamily="34" charset="0"/>
            </a:endParaRPr>
          </a:p>
          <a:p>
            <a:pPr marL="914400" indent="-914400" algn="just">
              <a:buFont typeface="+mj-lt"/>
              <a:buAutoNum type="alphaLcPeriod"/>
            </a:pPr>
            <a:r>
              <a:rPr lang="pt-BR" sz="6000" b="1" dirty="0">
                <a:latin typeface="Arial" panose="020B0604020202020204" pitchFamily="34" charset="0"/>
                <a:cs typeface="Arial" panose="020B0604020202020204" pitchFamily="34" charset="0"/>
              </a:rPr>
              <a:t>Divulgação dos dados do BCB =  M+1  </a:t>
            </a:r>
          </a:p>
          <a:p>
            <a:pPr marL="914400" indent="-914400" algn="just">
              <a:buFont typeface="+mj-lt"/>
              <a:buAutoNum type="alphaLcPeriod"/>
            </a:pPr>
            <a:endParaRPr lang="pt-BR" sz="6000" b="1" dirty="0">
              <a:latin typeface="Arial" panose="020B0604020202020204" pitchFamily="34" charset="0"/>
              <a:cs typeface="Arial" panose="020B0604020202020204" pitchFamily="34" charset="0"/>
            </a:endParaRPr>
          </a:p>
          <a:p>
            <a:pPr marL="914400" indent="-914400" algn="just">
              <a:buFont typeface="+mj-lt"/>
              <a:buAutoNum type="alphaLcPeriod"/>
            </a:pPr>
            <a:r>
              <a:rPr lang="pt-BR" sz="6000" b="1" dirty="0">
                <a:latin typeface="Arial" panose="020B0604020202020204" pitchFamily="34" charset="0"/>
                <a:cs typeface="Arial" panose="020B0604020202020204" pitchFamily="34" charset="0"/>
              </a:rPr>
              <a:t>Divulgação do relatório CEMEC Fipe: terceira segunda </a:t>
            </a:r>
          </a:p>
          <a:p>
            <a:pPr marL="0" indent="0" algn="just">
              <a:buNone/>
            </a:pPr>
            <a:r>
              <a:rPr lang="pt-BR" sz="6000" b="1" dirty="0">
                <a:latin typeface="Arial" panose="020B0604020202020204" pitchFamily="34" charset="0"/>
                <a:cs typeface="Arial" panose="020B0604020202020204" pitchFamily="34" charset="0"/>
              </a:rPr>
              <a:t>    feira de M+2</a:t>
            </a:r>
          </a:p>
          <a:p>
            <a:pPr marL="0" indent="0" algn="just">
              <a:buNone/>
            </a:pPr>
            <a:endParaRPr lang="pt-BR" sz="6000" b="1" dirty="0">
              <a:latin typeface="Arial" panose="020B0604020202020204" pitchFamily="34" charset="0"/>
              <a:cs typeface="Arial" panose="020B0604020202020204" pitchFamily="34" charset="0"/>
            </a:endParaRPr>
          </a:p>
          <a:p>
            <a:pPr marL="0" indent="0">
              <a:buNone/>
            </a:pPr>
            <a:r>
              <a:rPr lang="pt-BR" sz="6000" b="1" dirty="0"/>
              <a:t>        </a:t>
            </a:r>
          </a:p>
          <a:p>
            <a:pPr marL="0" indent="0">
              <a:buNone/>
            </a:pPr>
            <a:endParaRPr lang="pt-BR" dirty="0"/>
          </a:p>
          <a:p>
            <a:pPr marL="0" indent="0">
              <a:buNone/>
            </a:pPr>
            <a:r>
              <a:rPr lang="pt-BR" dirty="0"/>
              <a:t>  </a:t>
            </a:r>
          </a:p>
        </p:txBody>
      </p:sp>
      <p:sp>
        <p:nvSpPr>
          <p:cNvPr id="4" name="Espaço Reservado para Rodapé 3">
            <a:extLst>
              <a:ext uri="{FF2B5EF4-FFF2-40B4-BE49-F238E27FC236}">
                <a16:creationId xmlns:a16="http://schemas.microsoft.com/office/drawing/2014/main" id="{38FA3934-04E6-5027-F1DC-F8363F57B183}"/>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5" name="Espaço Reservado para Número de Slide 4">
            <a:extLst>
              <a:ext uri="{FF2B5EF4-FFF2-40B4-BE49-F238E27FC236}">
                <a16:creationId xmlns:a16="http://schemas.microsoft.com/office/drawing/2014/main" id="{0F4C1258-555E-673F-0C5C-0B9F23BA5466}"/>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39</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3261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E9C180-1191-4A4B-86E0-2C07148BA18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4EFDAD2-B8E9-04C2-7872-FDE14932B175}"/>
              </a:ext>
            </a:extLst>
          </p:cNvPr>
          <p:cNvSpPr>
            <a:spLocks noGrp="1"/>
          </p:cNvSpPr>
          <p:nvPr>
            <p:ph idx="1"/>
          </p:nvPr>
        </p:nvSpPr>
        <p:spPr/>
        <p:txBody>
          <a:bodyPr/>
          <a:lstStyle/>
          <a:p>
            <a:endParaRPr lang="pt-BR" dirty="0"/>
          </a:p>
          <a:p>
            <a:pPr marL="0" indent="0" algn="just">
              <a:buNone/>
            </a:pPr>
            <a:r>
              <a:rPr lang="pt-BR" sz="4800" b="1" dirty="0">
                <a:effectLst/>
                <a:latin typeface="Calibri" panose="020F0502020204030204" pitchFamily="34" charset="0"/>
                <a:ea typeface="Calibri" panose="020F0502020204030204" pitchFamily="34" charset="0"/>
              </a:rPr>
              <a:t> </a:t>
            </a:r>
          </a:p>
          <a:p>
            <a:pPr marL="0" indent="0" algn="just">
              <a:buNone/>
            </a:pPr>
            <a:r>
              <a:rPr lang="pt-BR" sz="6600" b="1" dirty="0">
                <a:effectLst/>
                <a:latin typeface="Arial" panose="020B0604020202020204" pitchFamily="34" charset="0"/>
                <a:ea typeface="Calibri" panose="020F0502020204030204" pitchFamily="34" charset="0"/>
                <a:cs typeface="Arial" panose="020B0604020202020204" pitchFamily="34" charset="0"/>
              </a:rPr>
              <a:t>1. Otimizar condições de financiamento da empresa  </a:t>
            </a:r>
          </a:p>
          <a:p>
            <a:pPr marL="0" indent="0" algn="just">
              <a:buNone/>
            </a:pPr>
            <a:r>
              <a:rPr lang="pt-BR" sz="6600" b="1" dirty="0">
                <a:latin typeface="Arial" panose="020B0604020202020204" pitchFamily="34" charset="0"/>
                <a:ea typeface="Calibri" panose="020F0502020204030204" pitchFamily="34" charset="0"/>
                <a:cs typeface="Arial" panose="020B0604020202020204" pitchFamily="34" charset="0"/>
              </a:rPr>
              <a:t>  </a:t>
            </a:r>
            <a:r>
              <a:rPr lang="pt-BR" sz="6600" b="1" dirty="0">
                <a:effectLst/>
                <a:latin typeface="Arial" panose="020B0604020202020204" pitchFamily="34" charset="0"/>
                <a:ea typeface="Calibri" panose="020F0502020204030204" pitchFamily="34" charset="0"/>
                <a:cs typeface="Arial" panose="020B0604020202020204" pitchFamily="34" charset="0"/>
              </a:rPr>
              <a:t>é um grande </a:t>
            </a:r>
            <a:r>
              <a:rPr lang="pt-BR" sz="6600" b="1" dirty="0">
                <a:latin typeface="Arial" panose="020B0604020202020204" pitchFamily="34" charset="0"/>
                <a:ea typeface="Calibri" panose="020F0502020204030204" pitchFamily="34" charset="0"/>
                <a:cs typeface="Arial" panose="020B0604020202020204" pitchFamily="34" charset="0"/>
              </a:rPr>
              <a:t> </a:t>
            </a:r>
            <a:r>
              <a:rPr lang="pt-BR" sz="6600" b="1" dirty="0">
                <a:effectLst/>
                <a:latin typeface="Arial" panose="020B0604020202020204" pitchFamily="34" charset="0"/>
                <a:ea typeface="Calibri" panose="020F0502020204030204" pitchFamily="34" charset="0"/>
                <a:cs typeface="Arial" panose="020B0604020202020204" pitchFamily="34" charset="0"/>
              </a:rPr>
              <a:t>desafio para o executivo financeiro    </a:t>
            </a:r>
          </a:p>
          <a:p>
            <a:pPr marL="0" indent="0">
              <a:buNone/>
            </a:pPr>
            <a:r>
              <a:rPr lang="pt-BR" sz="6600" b="1" dirty="0">
                <a:latin typeface="Calibri" panose="020F0502020204030204" pitchFamily="34" charset="0"/>
                <a:ea typeface="Calibri" panose="020F0502020204030204" pitchFamily="34" charset="0"/>
              </a:rPr>
              <a:t>     </a:t>
            </a:r>
            <a:endParaRPr lang="pt-BR" sz="6600" b="1" dirty="0">
              <a:effectLst/>
              <a:latin typeface="Calibri" panose="020F0502020204030204" pitchFamily="34" charset="0"/>
              <a:ea typeface="Calibri" panose="020F0502020204030204" pitchFamily="34" charset="0"/>
            </a:endParaRPr>
          </a:p>
          <a:p>
            <a:endParaRPr lang="pt-BR" dirty="0"/>
          </a:p>
        </p:txBody>
      </p:sp>
    </p:spTree>
    <p:extLst>
      <p:ext uri="{BB962C8B-B14F-4D97-AF65-F5344CB8AC3E}">
        <p14:creationId xmlns:p14="http://schemas.microsoft.com/office/powerpoint/2010/main" val="188223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20C5A-F396-FABE-EF57-F8FC6370F44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7B7C776-3435-1246-E4D4-D70FECD10248}"/>
              </a:ext>
            </a:extLst>
          </p:cNvPr>
          <p:cNvSpPr>
            <a:spLocks noGrp="1"/>
          </p:cNvSpPr>
          <p:nvPr>
            <p:ph idx="1"/>
          </p:nvPr>
        </p:nvSpPr>
        <p:spPr/>
        <p:txBody>
          <a:bodyPr/>
          <a:lstStyle/>
          <a:p>
            <a:endParaRPr lang="pt-BR" dirty="0"/>
          </a:p>
          <a:p>
            <a:endParaRPr lang="pt-BR" dirty="0"/>
          </a:p>
          <a:p>
            <a:endParaRPr lang="pt-BR" dirty="0"/>
          </a:p>
          <a:p>
            <a:pPr marL="0" indent="0">
              <a:buNone/>
            </a:pPr>
            <a:r>
              <a:rPr lang="pt-BR" sz="6000" b="1" dirty="0"/>
              <a:t>5. CEMEC Fipe oferece Relatório 01 aos interessados </a:t>
            </a:r>
          </a:p>
          <a:p>
            <a:endParaRPr lang="pt-BR" dirty="0"/>
          </a:p>
        </p:txBody>
      </p:sp>
    </p:spTree>
    <p:extLst>
      <p:ext uri="{BB962C8B-B14F-4D97-AF65-F5344CB8AC3E}">
        <p14:creationId xmlns:p14="http://schemas.microsoft.com/office/powerpoint/2010/main" val="3102838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9708F-18AB-09A9-9559-6EF4BE9C4A4A}"/>
              </a:ext>
            </a:extLst>
          </p:cNvPr>
          <p:cNvSpPr>
            <a:spLocks noGrp="1"/>
          </p:cNvSpPr>
          <p:nvPr>
            <p:ph type="title"/>
          </p:nvPr>
        </p:nvSpPr>
        <p:spPr/>
        <p:txBody>
          <a:bodyPr>
            <a:normAutofit/>
          </a:bodyPr>
          <a:lstStyle/>
          <a:p>
            <a:r>
              <a:rPr lang="pt-BR" sz="6000" b="1" dirty="0">
                <a:latin typeface="+mn-lt"/>
              </a:rPr>
              <a:t> Relatório 01: entrega  das projeções 17 de outubro  de 2022</a:t>
            </a:r>
          </a:p>
        </p:txBody>
      </p:sp>
      <p:sp>
        <p:nvSpPr>
          <p:cNvPr id="3" name="Espaço Reservado para Conteúdo 2">
            <a:extLst>
              <a:ext uri="{FF2B5EF4-FFF2-40B4-BE49-F238E27FC236}">
                <a16:creationId xmlns:a16="http://schemas.microsoft.com/office/drawing/2014/main" id="{A6F8CC3C-DFE1-42F6-6851-4C9D537BA8A9}"/>
              </a:ext>
            </a:extLst>
          </p:cNvPr>
          <p:cNvSpPr>
            <a:spLocks noGrp="1"/>
          </p:cNvSpPr>
          <p:nvPr>
            <p:ph idx="1"/>
          </p:nvPr>
        </p:nvSpPr>
        <p:spPr/>
        <p:txBody>
          <a:bodyPr/>
          <a:lstStyle/>
          <a:p>
            <a:pPr marL="914400" indent="-914400">
              <a:buAutoNum type="arabicPeriod"/>
            </a:pPr>
            <a:r>
              <a:rPr lang="pt-BR" b="1" dirty="0"/>
              <a:t>CEMEC Fipe oferece sem custo para os interessados  o Relatório 01 </a:t>
            </a:r>
          </a:p>
          <a:p>
            <a:pPr marL="0" indent="0">
              <a:buNone/>
            </a:pPr>
            <a:r>
              <a:rPr lang="pt-BR" b="1" dirty="0"/>
              <a:t>      Projeções do Custo de Financiamento das Empresas</a:t>
            </a:r>
          </a:p>
          <a:p>
            <a:pPr marL="0" indent="0">
              <a:buNone/>
            </a:pPr>
            <a:r>
              <a:rPr lang="pt-BR" b="1" dirty="0"/>
              <a:t>2. O Relatório 01 será disponibilizado na terceira segunda feira de  </a:t>
            </a:r>
          </a:p>
          <a:p>
            <a:pPr marL="0" indent="0">
              <a:buNone/>
            </a:pPr>
            <a:r>
              <a:rPr lang="pt-BR" b="1" dirty="0"/>
              <a:t>    outubro,  dia 17/10/2022 </a:t>
            </a:r>
          </a:p>
          <a:p>
            <a:pPr marL="0" indent="0">
              <a:buNone/>
            </a:pPr>
            <a:r>
              <a:rPr lang="pt-BR" b="1" dirty="0"/>
              <a:t>3. O acesso ao Relatório 01 será disponibilizado  aos interessados que  </a:t>
            </a:r>
          </a:p>
          <a:p>
            <a:pPr marL="0" indent="0">
              <a:buNone/>
            </a:pPr>
            <a:r>
              <a:rPr lang="pt-BR" b="1" dirty="0"/>
              <a:t>     se  cadastrarem* no site do CEMEC  Fipe até o dia 10 de outubro :   </a:t>
            </a:r>
          </a:p>
          <a:p>
            <a:pPr marL="0" indent="0" algn="ctr">
              <a:buNone/>
            </a:pPr>
            <a:r>
              <a:rPr lang="pt-BR" b="1" dirty="0">
                <a:solidFill>
                  <a:schemeClr val="accent1"/>
                </a:solidFill>
              </a:rPr>
              <a:t> </a:t>
            </a:r>
            <a:r>
              <a:rPr lang="pt-BR" sz="5400" b="1" dirty="0">
                <a:solidFill>
                  <a:schemeClr val="accent1"/>
                </a:solidFill>
              </a:rPr>
              <a:t>cemecfipe.org.br</a:t>
            </a:r>
          </a:p>
          <a:p>
            <a:pPr marL="0" indent="0">
              <a:buNone/>
            </a:pPr>
            <a:r>
              <a:rPr lang="pt-BR" sz="5400" b="1" dirty="0"/>
              <a:t>     * no site clique em registro/login para se cadastrar</a:t>
            </a:r>
          </a:p>
        </p:txBody>
      </p:sp>
    </p:spTree>
    <p:extLst>
      <p:ext uri="{BB962C8B-B14F-4D97-AF65-F5344CB8AC3E}">
        <p14:creationId xmlns:p14="http://schemas.microsoft.com/office/powerpoint/2010/main" val="1300835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B8D2F-27CB-848C-BDEE-CD2F6768D514}"/>
              </a:ext>
            </a:extLst>
          </p:cNvPr>
          <p:cNvSpPr>
            <a:spLocks noGrp="1"/>
          </p:cNvSpPr>
          <p:nvPr>
            <p:ph type="title"/>
          </p:nvPr>
        </p:nvSpPr>
        <p:spPr/>
        <p:txBody>
          <a:bodyPr>
            <a:normAutofit/>
          </a:bodyPr>
          <a:lstStyle/>
          <a:p>
            <a:r>
              <a:rPr lang="pt-BR" sz="6600" b="1" dirty="0">
                <a:latin typeface="+mn-lt"/>
              </a:rPr>
              <a:t> Acesse o site do CEMEC Fipe:    </a:t>
            </a:r>
            <a:r>
              <a:rPr lang="pt-BR" sz="6000" b="1" dirty="0">
                <a:solidFill>
                  <a:schemeClr val="accent1"/>
                </a:solidFill>
                <a:latin typeface="+mn-lt"/>
              </a:rPr>
              <a:t>cemecfipe.org.br</a:t>
            </a:r>
            <a:endParaRPr lang="pt-BR" sz="6000" b="1" dirty="0">
              <a:latin typeface="+mn-lt"/>
            </a:endParaRPr>
          </a:p>
        </p:txBody>
      </p:sp>
      <p:sp>
        <p:nvSpPr>
          <p:cNvPr id="3" name="Espaço Reservado para Conteúdo 2">
            <a:extLst>
              <a:ext uri="{FF2B5EF4-FFF2-40B4-BE49-F238E27FC236}">
                <a16:creationId xmlns:a16="http://schemas.microsoft.com/office/drawing/2014/main" id="{D7A3F421-7411-11FB-EEFD-03B4CEE53F10}"/>
              </a:ext>
            </a:extLst>
          </p:cNvPr>
          <p:cNvSpPr>
            <a:spLocks noGrp="1"/>
          </p:cNvSpPr>
          <p:nvPr>
            <p:ph idx="1"/>
          </p:nvPr>
        </p:nvSpPr>
        <p:spPr>
          <a:xfrm>
            <a:off x="1676400" y="3617640"/>
            <a:ext cx="21031200" cy="8702676"/>
          </a:xfrm>
        </p:spPr>
        <p:txBody>
          <a:bodyPr>
            <a:normAutofit fontScale="92500" lnSpcReduction="20000"/>
          </a:bodyPr>
          <a:lstStyle/>
          <a:p>
            <a:pPr marL="0" indent="0">
              <a:buNone/>
            </a:pPr>
            <a:r>
              <a:rPr lang="pt-BR" b="1" dirty="0"/>
              <a:t>1. O que é o CEMEC Fipe </a:t>
            </a:r>
          </a:p>
          <a:p>
            <a:pPr marL="0" indent="0">
              <a:buNone/>
            </a:pPr>
            <a:r>
              <a:rPr lang="pt-BR" b="1" dirty="0"/>
              <a:t>2. Informações, comunicações, solicitações:  “contato” </a:t>
            </a:r>
          </a:p>
          <a:p>
            <a:pPr marL="0" indent="0">
              <a:buNone/>
            </a:pPr>
            <a:r>
              <a:rPr lang="pt-BR" b="1" dirty="0"/>
              <a:t>3. Cópia desta palestra estará disponível </a:t>
            </a:r>
          </a:p>
          <a:p>
            <a:pPr marL="0" indent="0">
              <a:buNone/>
            </a:pPr>
            <a:r>
              <a:rPr lang="pt-BR" b="1" dirty="0"/>
              <a:t>4. Conheça os produtos CEMEC Fipe  </a:t>
            </a:r>
          </a:p>
          <a:p>
            <a:pPr marL="0" indent="0">
              <a:buNone/>
            </a:pPr>
            <a:r>
              <a:rPr lang="pt-BR" b="1" dirty="0"/>
              <a:t>5. Informações adicionais: </a:t>
            </a:r>
          </a:p>
          <a:p>
            <a:pPr marL="0" indent="0">
              <a:buNone/>
            </a:pPr>
            <a:r>
              <a:rPr lang="pt-BR" b="1" dirty="0"/>
              <a:t>E mail: </a:t>
            </a:r>
            <a:r>
              <a:rPr lang="pt-BR" b="1" dirty="0">
                <a:hlinkClick r:id="rId2"/>
              </a:rPr>
              <a:t>cemec@fipe.org.br</a:t>
            </a:r>
            <a:endParaRPr lang="pt-BR" b="1" dirty="0"/>
          </a:p>
          <a:p>
            <a:pPr marL="0" indent="0">
              <a:buNone/>
            </a:pPr>
            <a:r>
              <a:rPr lang="pt-BR" b="1" dirty="0"/>
              <a:t>Telefones:</a:t>
            </a:r>
          </a:p>
          <a:p>
            <a:pPr marL="0" indent="0">
              <a:buNone/>
            </a:pPr>
            <a:r>
              <a:rPr lang="pt-BR" b="1" dirty="0"/>
              <a:t>Marly Paes</a:t>
            </a:r>
          </a:p>
          <a:p>
            <a:pPr marL="914400" lvl="1" indent="0">
              <a:buNone/>
            </a:pPr>
            <a:r>
              <a:rPr lang="pt-BR" b="1" dirty="0"/>
              <a:t>(11) 3090 4917</a:t>
            </a:r>
          </a:p>
          <a:p>
            <a:pPr marL="914400" lvl="1" indent="0">
              <a:buNone/>
            </a:pPr>
            <a:r>
              <a:rPr lang="pt-BR" b="1" dirty="0"/>
              <a:t>(11) 98426 9611 </a:t>
            </a:r>
          </a:p>
          <a:p>
            <a:pPr marL="0" indent="0">
              <a:buNone/>
            </a:pPr>
            <a:r>
              <a:rPr lang="pt-BR" b="1" dirty="0"/>
              <a:t> </a:t>
            </a:r>
          </a:p>
          <a:p>
            <a:pPr lvl="1"/>
            <a:endParaRPr lang="pt-BR" dirty="0"/>
          </a:p>
          <a:p>
            <a:pPr marL="914400" lvl="1" indent="0">
              <a:buNone/>
            </a:pPr>
            <a:endParaRPr lang="pt-BR" dirty="0"/>
          </a:p>
          <a:p>
            <a:endParaRPr lang="pt-BR" dirty="0"/>
          </a:p>
          <a:p>
            <a:endParaRPr lang="pt-BR" dirty="0"/>
          </a:p>
          <a:p>
            <a:endParaRPr lang="pt-BR" dirty="0"/>
          </a:p>
        </p:txBody>
      </p:sp>
    </p:spTree>
    <p:extLst>
      <p:ext uri="{BB962C8B-B14F-4D97-AF65-F5344CB8AC3E}">
        <p14:creationId xmlns:p14="http://schemas.microsoft.com/office/powerpoint/2010/main" val="2877441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418D5-7709-1014-8B6C-482DF32ED71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429606B-3691-9142-DDDB-CC846D4B8EE0}"/>
              </a:ext>
            </a:extLst>
          </p:cNvPr>
          <p:cNvSpPr>
            <a:spLocks noGrp="1"/>
          </p:cNvSpPr>
          <p:nvPr>
            <p:ph idx="1"/>
          </p:nvPr>
        </p:nvSpPr>
        <p:spPr/>
        <p:txBody>
          <a:bodyPr/>
          <a:lstStyle/>
          <a:p>
            <a:endParaRPr lang="pt-BR" dirty="0"/>
          </a:p>
          <a:p>
            <a:endParaRPr lang="pt-BR" dirty="0"/>
          </a:p>
          <a:p>
            <a:endParaRPr lang="pt-BR" dirty="0"/>
          </a:p>
          <a:p>
            <a:pPr marL="0" indent="0">
              <a:buNone/>
            </a:pPr>
            <a:r>
              <a:rPr lang="pt-BR" sz="6600" b="1" dirty="0"/>
              <a:t>OBRIGADO</a:t>
            </a:r>
            <a:r>
              <a:rPr lang="pt-BR" dirty="0"/>
              <a:t> </a:t>
            </a:r>
          </a:p>
        </p:txBody>
      </p:sp>
    </p:spTree>
    <p:extLst>
      <p:ext uri="{BB962C8B-B14F-4D97-AF65-F5344CB8AC3E}">
        <p14:creationId xmlns:p14="http://schemas.microsoft.com/office/powerpoint/2010/main" val="2412073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6F6FF-D8FC-E6D4-921B-C26853489EFC}"/>
              </a:ext>
            </a:extLst>
          </p:cNvPr>
          <p:cNvSpPr>
            <a:spLocks noGrp="1"/>
          </p:cNvSpPr>
          <p:nvPr>
            <p:ph type="title"/>
          </p:nvPr>
        </p:nvSpPr>
        <p:spPr>
          <a:xfrm>
            <a:off x="1676400" y="730251"/>
            <a:ext cx="21031200" cy="1735261"/>
          </a:xfrm>
        </p:spPr>
        <p:txBody>
          <a:bodyPr>
            <a:normAutofit/>
          </a:bodyPr>
          <a:lstStyle/>
          <a:p>
            <a:r>
              <a:rPr lang="pt-BR" sz="6000" b="1" dirty="0">
                <a:latin typeface="+mn-lt"/>
              </a:rPr>
              <a:t>Aviso legal  </a:t>
            </a:r>
            <a:endParaRPr lang="pt-BR" sz="6000" dirty="0"/>
          </a:p>
        </p:txBody>
      </p:sp>
      <p:sp>
        <p:nvSpPr>
          <p:cNvPr id="3" name="Espaço Reservado para Conteúdo 2">
            <a:extLst>
              <a:ext uri="{FF2B5EF4-FFF2-40B4-BE49-F238E27FC236}">
                <a16:creationId xmlns:a16="http://schemas.microsoft.com/office/drawing/2014/main" id="{22E0EBC9-A9DD-9F70-8361-0FDD73A61E68}"/>
              </a:ext>
            </a:extLst>
          </p:cNvPr>
          <p:cNvSpPr>
            <a:spLocks noGrp="1"/>
          </p:cNvSpPr>
          <p:nvPr>
            <p:ph idx="1"/>
          </p:nvPr>
        </p:nvSpPr>
        <p:spPr>
          <a:xfrm>
            <a:off x="1318792" y="2914921"/>
            <a:ext cx="21031200" cy="10070828"/>
          </a:xfrm>
        </p:spPr>
        <p:txBody>
          <a:bodyPr>
            <a:normAutofit/>
          </a:bodyPr>
          <a:lstStyle/>
          <a:p>
            <a:pPr marL="0" indent="0" algn="just">
              <a:buNone/>
            </a:pPr>
            <a:r>
              <a:rPr lang="pt-BR" sz="6000" b="1" dirty="0">
                <a:effectLst/>
                <a:latin typeface="Calibri" panose="020F0502020204030204" pitchFamily="34" charset="0"/>
                <a:ea typeface="Calibri" panose="020F0502020204030204" pitchFamily="34" charset="0"/>
                <a:cs typeface="Calibri" panose="020F0502020204030204" pitchFamily="34" charset="0"/>
              </a:rPr>
              <a:t>As opiniões emitidas nesta palestra são de inteira e exclusiva responsabilidade dos autores, não exprimindo, necessariamente, o ponto de vista do Centro de Estudos de Mercado de Capitais ou da FIPE.</a:t>
            </a:r>
          </a:p>
          <a:p>
            <a:pPr marL="0" indent="0" algn="just">
              <a:buNone/>
            </a:pPr>
            <a:r>
              <a:rPr lang="pt-BR" sz="6000" b="1" dirty="0">
                <a:effectLst/>
                <a:latin typeface="Calibri" panose="020F0502020204030204" pitchFamily="34" charset="0"/>
                <a:ea typeface="Calibri" panose="020F0502020204030204" pitchFamily="34" charset="0"/>
                <a:cs typeface="Calibri" panose="020F0502020204030204" pitchFamily="34" charset="0"/>
              </a:rPr>
              <a:t>Esta palestra utiliza dados das fontes citadas disponíveis até a data de sua elaboração, que podem estar sujeitos a alterações posteriores. </a:t>
            </a:r>
          </a:p>
          <a:p>
            <a:pPr marL="0" indent="0" algn="just">
              <a:buNone/>
            </a:pPr>
            <a:r>
              <a:rPr lang="pt-BR" sz="6000" b="1" dirty="0">
                <a:effectLst/>
                <a:latin typeface="Calibri" panose="020F0502020204030204" pitchFamily="34" charset="0"/>
                <a:ea typeface="Calibri" panose="020F0502020204030204" pitchFamily="34" charset="0"/>
                <a:cs typeface="Calibri" panose="020F0502020204030204" pitchFamily="34" charset="0"/>
              </a:rPr>
              <a:t>O CEMEC não se responsabiliza pelo uso dessas informações para tomada de decisões  de compra ou venda ou qualquer transação de ativos financeiros, ou outras que possam causar algum prejuízo, de qualquer natureza, aos usuários da informação.</a:t>
            </a:r>
            <a:endParaRPr lang="pt-BR" sz="6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4400" b="0" i="0" u="none" strike="noStrike" baseline="0" dirty="0">
              <a:latin typeface="CIDFont+F1"/>
            </a:endParaRPr>
          </a:p>
        </p:txBody>
      </p:sp>
    </p:spTree>
    <p:extLst>
      <p:ext uri="{BB962C8B-B14F-4D97-AF65-F5344CB8AC3E}">
        <p14:creationId xmlns:p14="http://schemas.microsoft.com/office/powerpoint/2010/main" val="159585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BC463-389C-42C9-8C6B-6920F91BB974}"/>
              </a:ext>
            </a:extLst>
          </p:cNvPr>
          <p:cNvSpPr>
            <a:spLocks noGrp="1"/>
          </p:cNvSpPr>
          <p:nvPr>
            <p:ph type="title"/>
          </p:nvPr>
        </p:nvSpPr>
        <p:spPr>
          <a:xfrm>
            <a:off x="1676400" y="730251"/>
            <a:ext cx="21031200" cy="1375221"/>
          </a:xfrm>
        </p:spPr>
        <p:txBody>
          <a:bodyPr/>
          <a:lstStyle/>
          <a:p>
            <a:r>
              <a:rPr lang="pt-BR" sz="6600" b="1" dirty="0">
                <a:latin typeface="Calibri" panose="020F0502020204030204" pitchFamily="34" charset="0"/>
                <a:cs typeface="Calibri" panose="020F0502020204030204" pitchFamily="34" charset="0"/>
              </a:rPr>
              <a:t>Tarefas da gestão financeira e geração de valor  </a:t>
            </a:r>
          </a:p>
        </p:txBody>
      </p:sp>
      <p:sp>
        <p:nvSpPr>
          <p:cNvPr id="3" name="Espaço Reservado para Conteúdo 2">
            <a:extLst>
              <a:ext uri="{FF2B5EF4-FFF2-40B4-BE49-F238E27FC236}">
                <a16:creationId xmlns:a16="http://schemas.microsoft.com/office/drawing/2014/main" id="{7E8E6F15-7C3A-4DD2-ABF0-7FBA9AEB66ED}"/>
              </a:ext>
            </a:extLst>
          </p:cNvPr>
          <p:cNvSpPr>
            <a:spLocks noGrp="1"/>
          </p:cNvSpPr>
          <p:nvPr>
            <p:ph idx="1"/>
          </p:nvPr>
        </p:nvSpPr>
        <p:spPr>
          <a:xfrm>
            <a:off x="3479032" y="2897562"/>
            <a:ext cx="18146016" cy="9564863"/>
          </a:xfrm>
        </p:spPr>
        <p:txBody>
          <a:bodyPr>
            <a:normAutofit fontScale="25000" lnSpcReduction="20000"/>
          </a:bodyPr>
          <a:lstStyle/>
          <a:p>
            <a:pPr marL="0" indent="0">
              <a:buNone/>
            </a:pPr>
            <a:r>
              <a:rPr lang="pt-BR" b="1" dirty="0">
                <a:latin typeface="Calibri" panose="020F0502020204030204" pitchFamily="34" charset="0"/>
                <a:cs typeface="Calibri" panose="020F0502020204030204" pitchFamily="34" charset="0"/>
              </a:rPr>
              <a:t> </a:t>
            </a:r>
            <a:r>
              <a:rPr lang="pt-BR" sz="24000" b="1" dirty="0">
                <a:latin typeface="Calibri" panose="020F0502020204030204" pitchFamily="34" charset="0"/>
                <a:cs typeface="Calibri" panose="020F0502020204030204" pitchFamily="34" charset="0"/>
              </a:rPr>
              <a:t>1. </a:t>
            </a:r>
            <a:r>
              <a:rPr lang="pt-BR" sz="26400" b="1" dirty="0">
                <a:latin typeface="Calibri" panose="020F0502020204030204" pitchFamily="34" charset="0"/>
                <a:cs typeface="Calibri" panose="020F0502020204030204" pitchFamily="34" charset="0"/>
              </a:rPr>
              <a:t>Gestão de recursos financeiros</a:t>
            </a:r>
          </a:p>
          <a:p>
            <a:pPr marL="0" indent="0">
              <a:buNone/>
            </a:pPr>
            <a:r>
              <a:rPr lang="pt-BR" sz="26400" b="1" dirty="0">
                <a:latin typeface="Calibri" panose="020F0502020204030204" pitchFamily="34" charset="0"/>
                <a:cs typeface="Calibri" panose="020F0502020204030204" pitchFamily="34" charset="0"/>
              </a:rPr>
              <a:t>      a. Capital de giro</a:t>
            </a:r>
          </a:p>
          <a:p>
            <a:pPr marL="0" indent="0">
              <a:buNone/>
            </a:pPr>
            <a:r>
              <a:rPr lang="pt-BR" sz="26400" b="1" dirty="0">
                <a:latin typeface="Calibri" panose="020F0502020204030204" pitchFamily="34" charset="0"/>
                <a:cs typeface="Calibri" panose="020F0502020204030204" pitchFamily="34" charset="0"/>
              </a:rPr>
              <a:t>      b. Liquidez e solvência</a:t>
            </a:r>
          </a:p>
          <a:p>
            <a:pPr marL="0" indent="0">
              <a:buNone/>
            </a:pPr>
            <a:r>
              <a:rPr lang="pt-BR" sz="26400" b="1" dirty="0">
                <a:latin typeface="Calibri" panose="020F0502020204030204" pitchFamily="34" charset="0"/>
                <a:cs typeface="Calibri" panose="020F0502020204030204" pitchFamily="34" charset="0"/>
              </a:rPr>
              <a:t>      c. Recursos para o financiamento de   </a:t>
            </a:r>
          </a:p>
          <a:p>
            <a:pPr marL="0" indent="0">
              <a:buNone/>
            </a:pPr>
            <a:r>
              <a:rPr lang="pt-BR" sz="26400" b="1" dirty="0">
                <a:latin typeface="Calibri" panose="020F0502020204030204" pitchFamily="34" charset="0"/>
                <a:cs typeface="Calibri" panose="020F0502020204030204" pitchFamily="34" charset="0"/>
              </a:rPr>
              <a:t>          investimentos</a:t>
            </a:r>
          </a:p>
          <a:p>
            <a:endParaRPr lang="pt-BR" sz="26400" b="1" dirty="0">
              <a:latin typeface="Calibri" panose="020F0502020204030204" pitchFamily="34" charset="0"/>
              <a:cs typeface="Calibri" panose="020F0502020204030204" pitchFamily="34" charset="0"/>
            </a:endParaRPr>
          </a:p>
          <a:p>
            <a:pPr marL="0" indent="0">
              <a:buNone/>
            </a:pPr>
            <a:r>
              <a:rPr lang="pt-BR" sz="26400" b="1" dirty="0">
                <a:latin typeface="Calibri" panose="020F0502020204030204" pitchFamily="34" charset="0"/>
                <a:cs typeface="Calibri" panose="020F0502020204030204" pitchFamily="34" charset="0"/>
              </a:rPr>
              <a:t>2. Redução do custo de capital e geração de valor</a:t>
            </a:r>
          </a:p>
          <a:p>
            <a:pPr marL="0" indent="0">
              <a:buNone/>
            </a:pPr>
            <a:r>
              <a:rPr lang="pt-BR" sz="26400" b="1" dirty="0">
                <a:latin typeface="Calibri" panose="020F0502020204030204" pitchFamily="34" charset="0"/>
                <a:cs typeface="Calibri" panose="020F0502020204030204" pitchFamily="34" charset="0"/>
              </a:rPr>
              <a:t>       a. Estrutura de capital </a:t>
            </a:r>
          </a:p>
          <a:p>
            <a:pPr marL="0" indent="0">
              <a:buNone/>
            </a:pPr>
            <a:r>
              <a:rPr lang="pt-BR" sz="26400" b="1" dirty="0">
                <a:latin typeface="Calibri" panose="020F0502020204030204" pitchFamily="34" charset="0"/>
                <a:cs typeface="Calibri" panose="020F0502020204030204" pitchFamily="34" charset="0"/>
              </a:rPr>
              <a:t>       b. Custo de dívida   </a:t>
            </a:r>
          </a:p>
          <a:p>
            <a:pPr marL="914400" indent="-914400">
              <a:buAutoNum type="arabicPeriod" startAt="2"/>
            </a:pPr>
            <a:endParaRPr lang="pt-BR" sz="26400" b="1" dirty="0">
              <a:latin typeface="Calibri" panose="020F0502020204030204" pitchFamily="34" charset="0"/>
              <a:cs typeface="Calibri" panose="020F0502020204030204" pitchFamily="34" charset="0"/>
            </a:endParaRPr>
          </a:p>
          <a:p>
            <a:pPr marL="914400" indent="-914400">
              <a:buAutoNum type="arabicPeriod" startAt="2"/>
            </a:pPr>
            <a:endParaRPr lang="pt-BR" sz="18500" b="1" dirty="0">
              <a:latin typeface="Calibri" panose="020F0502020204030204" pitchFamily="34" charset="0"/>
              <a:cs typeface="Calibri" panose="020F0502020204030204" pitchFamily="34" charset="0"/>
            </a:endParaRPr>
          </a:p>
          <a:p>
            <a:pPr marL="0" indent="0">
              <a:buNone/>
            </a:pPr>
            <a:r>
              <a:rPr lang="pt-BR" sz="18500" b="1" dirty="0">
                <a:latin typeface="Calibri" panose="020F0502020204030204" pitchFamily="34" charset="0"/>
                <a:cs typeface="Calibri" panose="020F0502020204030204" pitchFamily="34" charset="0"/>
              </a:rPr>
              <a:t> </a:t>
            </a:r>
          </a:p>
          <a:p>
            <a:endParaRPr lang="pt-BR" b="1" dirty="0">
              <a:latin typeface="Calibri" panose="020F0502020204030204" pitchFamily="34" charset="0"/>
              <a:cs typeface="Calibri" panose="020F0502020204030204" pitchFamily="34" charset="0"/>
            </a:endParaRPr>
          </a:p>
          <a:p>
            <a:pPr marL="0" indent="0">
              <a:buNone/>
            </a:pPr>
            <a:r>
              <a:rPr lang="pt-BR" b="1" dirty="0">
                <a:latin typeface="Calibri" panose="020F0502020204030204" pitchFamily="34" charset="0"/>
                <a:cs typeface="Calibri" panose="020F0502020204030204" pitchFamily="34" charset="0"/>
              </a:rPr>
              <a:t>	</a:t>
            </a:r>
          </a:p>
          <a:p>
            <a:pPr marL="0" indent="0">
              <a:buNone/>
            </a:pPr>
            <a:endParaRPr lang="pt-BR" b="1" dirty="0">
              <a:latin typeface="Calibri" panose="020F0502020204030204" pitchFamily="34" charset="0"/>
              <a:cs typeface="Calibri" panose="020F0502020204030204" pitchFamily="34" charset="0"/>
            </a:endParaRPr>
          </a:p>
          <a:p>
            <a:pPr marL="0" indent="0">
              <a:buNone/>
            </a:pPr>
            <a:r>
              <a:rPr lang="pt-BR" b="1" dirty="0">
                <a:latin typeface="Calibri" panose="020F0502020204030204" pitchFamily="34" charset="0"/>
                <a:cs typeface="Calibri" panose="020F0502020204030204" pitchFamily="34" charset="0"/>
              </a:rPr>
              <a:t>	</a:t>
            </a:r>
          </a:p>
          <a:p>
            <a:pPr marL="0" indent="0">
              <a:buNone/>
            </a:pPr>
            <a:r>
              <a:rPr lang="pt-BR" b="1" dirty="0">
                <a:latin typeface="Calibri" panose="020F0502020204030204" pitchFamily="34" charset="0"/>
                <a:cs typeface="Calibri" panose="020F0502020204030204" pitchFamily="34" charset="0"/>
              </a:rPr>
              <a:t>    </a:t>
            </a:r>
            <a:endParaRPr lang="pt-BR" dirty="0"/>
          </a:p>
        </p:txBody>
      </p:sp>
      <p:sp>
        <p:nvSpPr>
          <p:cNvPr id="6" name="Espaço Reservado para Rodapé 3">
            <a:extLst>
              <a:ext uri="{FF2B5EF4-FFF2-40B4-BE49-F238E27FC236}">
                <a16:creationId xmlns:a16="http://schemas.microsoft.com/office/drawing/2014/main" id="{086268BF-F5FF-E644-858B-53D67C95116F}"/>
              </a:ext>
            </a:extLst>
          </p:cNvPr>
          <p:cNvSpPr txBox="1">
            <a:spLocks/>
          </p:cNvSpPr>
          <p:nvPr/>
        </p:nvSpPr>
        <p:spPr>
          <a:xfrm>
            <a:off x="8077200" y="13072944"/>
            <a:ext cx="82296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7" name="Espaço Reservado para Número de Slide 4">
            <a:extLst>
              <a:ext uri="{FF2B5EF4-FFF2-40B4-BE49-F238E27FC236}">
                <a16:creationId xmlns:a16="http://schemas.microsoft.com/office/drawing/2014/main" id="{8E7AA427-72BC-191F-EFAC-B85886A17763}"/>
              </a:ext>
            </a:extLst>
          </p:cNvPr>
          <p:cNvSpPr txBox="1">
            <a:spLocks/>
          </p:cNvSpPr>
          <p:nvPr/>
        </p:nvSpPr>
        <p:spPr>
          <a:xfrm>
            <a:off x="17221200" y="13072944"/>
            <a:ext cx="54864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5</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388442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971A7-01AD-5318-C8FA-7B0530A009A5}"/>
              </a:ext>
            </a:extLst>
          </p:cNvPr>
          <p:cNvSpPr>
            <a:spLocks noGrp="1"/>
          </p:cNvSpPr>
          <p:nvPr>
            <p:ph type="title"/>
          </p:nvPr>
        </p:nvSpPr>
        <p:spPr/>
        <p:txBody>
          <a:bodyPr/>
          <a:lstStyle/>
          <a:p>
            <a:r>
              <a:rPr lang="pt-BR" sz="6000" b="1" dirty="0"/>
              <a:t>Desafios da gestão do financiamento  das empresas</a:t>
            </a:r>
            <a:r>
              <a:rPr lang="pt-BR" b="1" dirty="0"/>
              <a:t> </a:t>
            </a:r>
          </a:p>
        </p:txBody>
      </p:sp>
      <p:sp>
        <p:nvSpPr>
          <p:cNvPr id="3" name="Espaço Reservado para Conteúdo 2">
            <a:extLst>
              <a:ext uri="{FF2B5EF4-FFF2-40B4-BE49-F238E27FC236}">
                <a16:creationId xmlns:a16="http://schemas.microsoft.com/office/drawing/2014/main" id="{42AE0620-4BED-F1BD-F135-A8B06DBCCD4F}"/>
              </a:ext>
            </a:extLst>
          </p:cNvPr>
          <p:cNvSpPr>
            <a:spLocks noGrp="1"/>
          </p:cNvSpPr>
          <p:nvPr>
            <p:ph idx="1"/>
          </p:nvPr>
        </p:nvSpPr>
        <p:spPr>
          <a:xfrm>
            <a:off x="1219200" y="2332036"/>
            <a:ext cx="21945600" cy="10430619"/>
          </a:xfrm>
        </p:spPr>
        <p:txBody>
          <a:bodyPr>
            <a:noAutofit/>
          </a:bodyPr>
          <a:lstStyle/>
          <a:p>
            <a:pPr marL="914400" indent="-914400" algn="just">
              <a:buFont typeface="+mj-lt"/>
              <a:buAutoNum type="alphaLcPeriod"/>
            </a:pPr>
            <a:r>
              <a:rPr lang="pt-BR" sz="4800" b="1" dirty="0">
                <a:latin typeface="Arial" panose="020B0604020202020204" pitchFamily="34" charset="0"/>
                <a:cs typeface="Arial" panose="020B0604020202020204" pitchFamily="34" charset="0"/>
              </a:rPr>
              <a:t>Cenário macro econômico marcado por alta volatilidade,   choques de preços  inflação, aumentos das taxas de juros no mercado doméstico e no internacional  </a:t>
            </a:r>
          </a:p>
          <a:p>
            <a:pPr marL="914400" indent="-914400" algn="just">
              <a:buAutoNum type="alphaLcPeriod"/>
            </a:pPr>
            <a:r>
              <a:rPr lang="pt-BR" sz="4800" b="1" dirty="0">
                <a:latin typeface="Arial" panose="020B0604020202020204" pitchFamily="34" charset="0"/>
                <a:cs typeface="Arial" panose="020B0604020202020204" pitchFamily="34" charset="0"/>
              </a:rPr>
              <a:t>Grande incerteza nas projeções de fluxos de caixa e necessidades de financiamento </a:t>
            </a:r>
          </a:p>
          <a:p>
            <a:pPr marL="914400" indent="-914400" algn="just">
              <a:buAutoNum type="alphaLcPeriod"/>
            </a:pPr>
            <a:r>
              <a:rPr lang="pt-BR" sz="4800" b="1" dirty="0">
                <a:latin typeface="Arial" panose="020B0604020202020204" pitchFamily="34" charset="0"/>
                <a:cs typeface="Arial" panose="020B0604020202020204" pitchFamily="34" charset="0"/>
              </a:rPr>
              <a:t>Quais fontes de recursos são as melhores  em termos de  taxas de juros e prazos  de  amortização?  Crédito bancário, divida corporativa ou recursos externos?   Agora ou nos próximos meses?  </a:t>
            </a:r>
          </a:p>
          <a:p>
            <a:pPr marL="914400" indent="-914400" algn="just">
              <a:buAutoNum type="alphaLcPeriod"/>
            </a:pPr>
            <a:r>
              <a:rPr lang="pt-BR" sz="4800" b="1" dirty="0">
                <a:latin typeface="Arial" panose="020B0604020202020204" pitchFamily="34" charset="0"/>
                <a:cs typeface="Arial" panose="020B0604020202020204" pitchFamily="34" charset="0"/>
              </a:rPr>
              <a:t>O que é melhor ?  Fazer operações  de curto prazo para depois  alongar ou  exatamente o contrário? Antecipar resgate ou alongar prazos?     </a:t>
            </a:r>
          </a:p>
          <a:p>
            <a:pPr marL="635000" lvl="1" indent="0" algn="just">
              <a:buNone/>
            </a:pPr>
            <a:r>
              <a:rPr lang="pt-BR" dirty="0"/>
              <a:t> </a:t>
            </a:r>
          </a:p>
        </p:txBody>
      </p:sp>
    </p:spTree>
    <p:extLst>
      <p:ext uri="{BB962C8B-B14F-4D97-AF65-F5344CB8AC3E}">
        <p14:creationId xmlns:p14="http://schemas.microsoft.com/office/powerpoint/2010/main" val="206890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4B955-96DB-C6F8-18F3-6BDC97DFBFCC}"/>
              </a:ext>
            </a:extLst>
          </p:cNvPr>
          <p:cNvSpPr>
            <a:spLocks noGrp="1"/>
          </p:cNvSpPr>
          <p:nvPr>
            <p:ph type="title"/>
          </p:nvPr>
        </p:nvSpPr>
        <p:spPr>
          <a:xfrm>
            <a:off x="1219200" y="697320"/>
            <a:ext cx="21945600" cy="2121873"/>
          </a:xfrm>
        </p:spPr>
        <p:txBody>
          <a:bodyPr/>
          <a:lstStyle/>
          <a:p>
            <a:pPr algn="l"/>
            <a:r>
              <a:rPr lang="pt-BR" sz="5400" b="1" dirty="0">
                <a:latin typeface="Arial" panose="020B0604020202020204" pitchFamily="34" charset="0"/>
                <a:cs typeface="Arial" panose="020B0604020202020204" pitchFamily="34" charset="0"/>
              </a:rPr>
              <a:t>     Forte variação  do PIB, preços e das taxas reais de juros  </a:t>
            </a:r>
            <a:br>
              <a:rPr lang="pt-BR" sz="54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Taxas </a:t>
            </a:r>
            <a:r>
              <a:rPr lang="pt-BR" sz="3600" b="1" dirty="0" err="1">
                <a:latin typeface="Arial" panose="020B0604020202020204" pitchFamily="34" charset="0"/>
                <a:cs typeface="Arial" panose="020B0604020202020204" pitchFamily="34" charset="0"/>
              </a:rPr>
              <a:t>ex</a:t>
            </a:r>
            <a:r>
              <a:rPr lang="pt-BR" sz="3600" b="1" dirty="0">
                <a:latin typeface="Arial" panose="020B0604020202020204" pitchFamily="34" charset="0"/>
                <a:cs typeface="Arial" panose="020B0604020202020204" pitchFamily="34" charset="0"/>
              </a:rPr>
              <a:t> ante: juros nominais de 360 dias deflacionados  pela expectativa FOCUS de IPCA  1 ano</a:t>
            </a:r>
            <a:br>
              <a:rPr lang="pt-BR" sz="36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    </a:t>
            </a:r>
            <a:endParaRPr lang="pt-BR" sz="3600" b="1" dirty="0">
              <a:solidFill>
                <a:srgbClr val="C00000"/>
              </a:solidFill>
              <a:latin typeface="Arial" panose="020B0604020202020204" pitchFamily="34" charset="0"/>
              <a:cs typeface="Arial" panose="020B0604020202020204" pitchFamily="34" charset="0"/>
            </a:endParaRPr>
          </a:p>
        </p:txBody>
      </p:sp>
      <p:sp>
        <p:nvSpPr>
          <p:cNvPr id="7" name="Espaço Reservado para Rodapé 3">
            <a:extLst>
              <a:ext uri="{FF2B5EF4-FFF2-40B4-BE49-F238E27FC236}">
                <a16:creationId xmlns:a16="http://schemas.microsoft.com/office/drawing/2014/main" id="{A87A989D-CACF-8BFF-05EC-98531EC0FEFD}"/>
              </a:ext>
            </a:extLst>
          </p:cNvPr>
          <p:cNvSpPr>
            <a:spLocks noGrp="1"/>
          </p:cNvSpPr>
          <p:nvPr>
            <p:ph type="ftr" sz="quarter" idx="11"/>
          </p:nvPr>
        </p:nvSpPr>
        <p:spPr>
          <a:xfrm>
            <a:off x="8077200" y="13072944"/>
            <a:ext cx="8229600" cy="730250"/>
          </a:xfrm>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8" name="Espaço Reservado para Número de Slide 4">
            <a:extLst>
              <a:ext uri="{FF2B5EF4-FFF2-40B4-BE49-F238E27FC236}">
                <a16:creationId xmlns:a16="http://schemas.microsoft.com/office/drawing/2014/main" id="{8CAE7817-8FBF-C7B8-B8F2-3177A47327B8}"/>
              </a:ext>
            </a:extLst>
          </p:cNvPr>
          <p:cNvSpPr>
            <a:spLocks noGrp="1"/>
          </p:cNvSpPr>
          <p:nvPr>
            <p:ph type="sldNum" sz="quarter" idx="12"/>
          </p:nvPr>
        </p:nvSpPr>
        <p:spPr>
          <a:xfrm>
            <a:off x="17221200" y="13072944"/>
            <a:ext cx="5486400" cy="730250"/>
          </a:xfrm>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7</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pic>
        <p:nvPicPr>
          <p:cNvPr id="3" name="Imagem 2">
            <a:extLst>
              <a:ext uri="{FF2B5EF4-FFF2-40B4-BE49-F238E27FC236}">
                <a16:creationId xmlns:a16="http://schemas.microsoft.com/office/drawing/2014/main" id="{9C4577A0-227C-A3CE-421B-6C376BDC4C3E}"/>
              </a:ext>
            </a:extLst>
          </p:cNvPr>
          <p:cNvPicPr>
            <a:picLocks noChangeAspect="1"/>
          </p:cNvPicPr>
          <p:nvPr/>
        </p:nvPicPr>
        <p:blipFill>
          <a:blip r:embed="rId2"/>
          <a:stretch>
            <a:fillRect/>
          </a:stretch>
        </p:blipFill>
        <p:spPr>
          <a:xfrm>
            <a:off x="2182888" y="3041576"/>
            <a:ext cx="20162240" cy="10009112"/>
          </a:xfrm>
          <a:prstGeom prst="rect">
            <a:avLst/>
          </a:prstGeom>
        </p:spPr>
      </p:pic>
    </p:spTree>
    <p:extLst>
      <p:ext uri="{BB962C8B-B14F-4D97-AF65-F5344CB8AC3E}">
        <p14:creationId xmlns:p14="http://schemas.microsoft.com/office/powerpoint/2010/main" val="290448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80D6BF-CC7A-3046-58CB-B6A5A756CEC8}"/>
              </a:ext>
            </a:extLst>
          </p:cNvPr>
          <p:cNvSpPr>
            <a:spLocks noGrp="1"/>
          </p:cNvSpPr>
          <p:nvPr>
            <p:ph type="title"/>
          </p:nvPr>
        </p:nvSpPr>
        <p:spPr/>
        <p:txBody>
          <a:bodyPr>
            <a:normAutofit fontScale="90000"/>
          </a:bodyPr>
          <a:lstStyle/>
          <a:p>
            <a:r>
              <a:rPr kumimoji="0" lang="pt-BR" sz="6000" b="1" i="0" u="none" strike="noStrike" kern="0" cap="none" spc="0" normalizeH="0" baseline="0" noProof="0" dirty="0">
                <a:ln>
                  <a:noFill/>
                </a:ln>
                <a:solidFill>
                  <a:srgbClr val="000000"/>
                </a:solidFill>
                <a:effectLst/>
                <a:uLnTx/>
                <a:uFillTx/>
                <a:latin typeface="Calibri" panose="020F0502020204030204"/>
                <a:ea typeface="+mn-ea"/>
                <a:cs typeface="+mn-cs"/>
                <a:sym typeface="Helvetica Light"/>
              </a:rPr>
              <a:t>Executivos financeiros   ajustam com agilidade as  fontes de recursos de dívida para otimizar as condições de financiamento; porque?  </a:t>
            </a:r>
            <a:br>
              <a:rPr kumimoji="0" lang="pt-BR" sz="8800" b="1" i="0" u="none" strike="noStrike" kern="0" cap="none" spc="0" normalizeH="0" baseline="0" noProof="0" dirty="0">
                <a:ln>
                  <a:noFill/>
                </a:ln>
                <a:solidFill>
                  <a:srgbClr val="C00000"/>
                </a:solidFill>
                <a:effectLst/>
                <a:uLnTx/>
                <a:uFillTx/>
                <a:latin typeface="Calibri" panose="020F0502020204030204"/>
                <a:ea typeface="+mn-ea"/>
                <a:cs typeface="+mn-cs"/>
                <a:sym typeface="Helvetica Light"/>
              </a:rPr>
            </a:br>
            <a:endParaRPr lang="pt-BR" dirty="0"/>
          </a:p>
        </p:txBody>
      </p:sp>
      <p:sp>
        <p:nvSpPr>
          <p:cNvPr id="3" name="Espaço Reservado para Conteúdo 2">
            <a:extLst>
              <a:ext uri="{FF2B5EF4-FFF2-40B4-BE49-F238E27FC236}">
                <a16:creationId xmlns:a16="http://schemas.microsoft.com/office/drawing/2014/main" id="{25C7CB34-8E4A-0D4F-42BD-55A9B4FB5934}"/>
              </a:ext>
            </a:extLst>
          </p:cNvPr>
          <p:cNvSpPr>
            <a:spLocks noGrp="1"/>
          </p:cNvSpPr>
          <p:nvPr>
            <p:ph idx="1"/>
          </p:nvPr>
        </p:nvSpPr>
        <p:spPr>
          <a:xfrm>
            <a:off x="1199456" y="3833664"/>
            <a:ext cx="21985088" cy="8589190"/>
          </a:xfrm>
        </p:spPr>
        <p:txBody>
          <a:bodyPr/>
          <a:lstStyle/>
          <a:p>
            <a:endParaRPr lang="pt-BR" dirty="0"/>
          </a:p>
        </p:txBody>
      </p:sp>
      <p:pic>
        <p:nvPicPr>
          <p:cNvPr id="2051" name="Picture 3">
            <a:extLst>
              <a:ext uri="{FF2B5EF4-FFF2-40B4-BE49-F238E27FC236}">
                <a16:creationId xmlns:a16="http://schemas.microsoft.com/office/drawing/2014/main" id="{D00C5148-21CF-1632-F564-2CB758D53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2537520"/>
            <a:ext cx="22302664" cy="988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79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EFB72-A9B9-4FA1-AB0E-70766DEA2AFE}"/>
              </a:ext>
            </a:extLst>
          </p:cNvPr>
          <p:cNvSpPr>
            <a:spLocks noGrp="1"/>
          </p:cNvSpPr>
          <p:nvPr>
            <p:ph type="title"/>
          </p:nvPr>
        </p:nvSpPr>
        <p:spPr>
          <a:xfrm>
            <a:off x="1676400" y="-241575"/>
            <a:ext cx="21031200" cy="2655481"/>
          </a:xfrm>
        </p:spPr>
        <p:txBody>
          <a:bodyPr/>
          <a:lstStyle/>
          <a:p>
            <a:pPr algn="just"/>
            <a:r>
              <a:rPr lang="pt-BR" sz="6000" b="1" dirty="0">
                <a:latin typeface="Calibri" panose="020F0502020204030204" pitchFamily="34" charset="0"/>
                <a:cs typeface="Calibri" panose="020F0502020204030204" pitchFamily="34" charset="0"/>
              </a:rPr>
              <a:t> Taxas de  juros são muito diferentes entre fontes de recursos    </a:t>
            </a:r>
          </a:p>
        </p:txBody>
      </p:sp>
      <p:pic>
        <p:nvPicPr>
          <p:cNvPr id="3" name="Espaço Reservado para Conteúdo 3" descr="Gráfico, Gráfico de linhas&#10;&#10;Descrição gerada automaticamente">
            <a:extLst>
              <a:ext uri="{FF2B5EF4-FFF2-40B4-BE49-F238E27FC236}">
                <a16:creationId xmlns:a16="http://schemas.microsoft.com/office/drawing/2014/main" id="{ABA0FE80-4DAB-94C5-789C-C33A018DDF09}"/>
              </a:ext>
            </a:extLst>
          </p:cNvPr>
          <p:cNvPicPr>
            <a:picLocks noGrp="1" noChangeAspect="1"/>
          </p:cNvPicPr>
          <p:nvPr>
            <p:ph idx="1"/>
          </p:nvPr>
        </p:nvPicPr>
        <p:blipFill>
          <a:blip r:embed="rId2"/>
          <a:stretch>
            <a:fillRect/>
          </a:stretch>
        </p:blipFill>
        <p:spPr>
          <a:xfrm>
            <a:off x="1676400" y="2681536"/>
            <a:ext cx="21031200" cy="10009112"/>
          </a:xfrm>
          <a:prstGeom prst="rect">
            <a:avLst/>
          </a:prstGeom>
        </p:spPr>
      </p:pic>
      <p:sp>
        <p:nvSpPr>
          <p:cNvPr id="8" name="Espaço Reservado para Rodapé 3">
            <a:extLst>
              <a:ext uri="{FF2B5EF4-FFF2-40B4-BE49-F238E27FC236}">
                <a16:creationId xmlns:a16="http://schemas.microsoft.com/office/drawing/2014/main" id="{DB0D2BCF-7BE5-17DF-27F8-535FD7FAB73D}"/>
              </a:ext>
            </a:extLst>
          </p:cNvPr>
          <p:cNvSpPr txBox="1">
            <a:spLocks/>
          </p:cNvSpPr>
          <p:nvPr/>
        </p:nvSpPr>
        <p:spPr>
          <a:xfrm>
            <a:off x="8077200" y="13072944"/>
            <a:ext cx="82296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pt-BR" altLang="ja-JP" sz="2400" b="0" i="0" u="none" strike="noStrike" kern="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sym typeface="Helvetica Light"/>
              </a:rPr>
              <a:t>Fipe - Fundação Instituto de Pesquisas Econômicas</a:t>
            </a:r>
          </a:p>
        </p:txBody>
      </p:sp>
      <p:sp>
        <p:nvSpPr>
          <p:cNvPr id="10" name="Espaço Reservado para Número de Slide 4">
            <a:extLst>
              <a:ext uri="{FF2B5EF4-FFF2-40B4-BE49-F238E27FC236}">
                <a16:creationId xmlns:a16="http://schemas.microsoft.com/office/drawing/2014/main" id="{F02CFB38-FCA8-AF61-38AC-8B5C223499F2}"/>
              </a:ext>
            </a:extLst>
          </p:cNvPr>
          <p:cNvSpPr txBox="1">
            <a:spLocks/>
          </p:cNvSpPr>
          <p:nvPr/>
        </p:nvSpPr>
        <p:spPr>
          <a:xfrm>
            <a:off x="17221200" y="13072944"/>
            <a:ext cx="54864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r" defTabSz="825500" rtl="0" eaLnBrk="1" fontAlgn="auto" latinLnBrk="0" hangingPunct="0">
              <a:lnSpc>
                <a:spcPct val="100000"/>
              </a:lnSpc>
              <a:spcBef>
                <a:spcPts val="0"/>
              </a:spcBef>
              <a:spcAft>
                <a:spcPts val="0"/>
              </a:spcAft>
              <a:buClrTx/>
              <a:buSzTx/>
              <a:buFontTx/>
              <a:buNone/>
              <a:tabLst/>
              <a:defRPr/>
            </a:pPr>
            <a:fld id="{448B40AD-9766-441D-A6B6-48E7461E83AC}" type="slidenum">
              <a:rPr kumimoji="0" lang="pt-BR" altLang="pt-BR" sz="2400" b="0" i="0" u="none" strike="noStrike" kern="0" cap="none" spc="0" normalizeH="0" baseline="0" noProof="0" smtClean="0">
                <a:ln>
                  <a:noFill/>
                </a:ln>
                <a:solidFill>
                  <a:srgbClr val="0070C0"/>
                </a:solidFill>
                <a:effectLst/>
                <a:uLnTx/>
                <a:uFillTx/>
                <a:latin typeface="Calibri" panose="020F0502020204030204"/>
                <a:ea typeface="+mn-ea"/>
                <a:cs typeface="+mn-cs"/>
                <a:sym typeface="Helvetica Light"/>
              </a:rPr>
              <a:pPr marL="0" marR="0" lvl="0" indent="0" algn="r" defTabSz="825500" rtl="0" eaLnBrk="1" fontAlgn="auto" latinLnBrk="0" hangingPunct="0">
                <a:lnSpc>
                  <a:spcPct val="100000"/>
                </a:lnSpc>
                <a:spcBef>
                  <a:spcPts val="0"/>
                </a:spcBef>
                <a:spcAft>
                  <a:spcPts val="0"/>
                </a:spcAft>
                <a:buClrTx/>
                <a:buSzTx/>
                <a:buFontTx/>
                <a:buNone/>
                <a:tabLst/>
                <a:defRPr/>
              </a:pPr>
              <a:t>9</a:t>
            </a:fld>
            <a:endParaRPr kumimoji="0" lang="pt-BR" altLang="pt-BR" sz="2400" b="0" i="0" u="none" strike="noStrike" kern="0" cap="none" spc="0" normalizeH="0" baseline="0" noProof="0" dirty="0">
              <a:ln>
                <a:noFill/>
              </a:ln>
              <a:solidFill>
                <a:srgbClr val="0070C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24115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xto e item">
  <a:themeElements>
    <a:clrScheme name="texto e item 1">
      <a:dk1>
        <a:srgbClr val="000000"/>
      </a:dk1>
      <a:lt1>
        <a:srgbClr val="FFFFFF"/>
      </a:lt1>
      <a:dk2>
        <a:srgbClr val="0E34AC"/>
      </a:dk2>
      <a:lt2>
        <a:srgbClr val="808080"/>
      </a:lt2>
      <a:accent1>
        <a:srgbClr val="AFC6EF"/>
      </a:accent1>
      <a:accent2>
        <a:srgbClr val="333399"/>
      </a:accent2>
      <a:accent3>
        <a:srgbClr val="FFFFFF"/>
      </a:accent3>
      <a:accent4>
        <a:srgbClr val="000000"/>
      </a:accent4>
      <a:accent5>
        <a:srgbClr val="D4DFF6"/>
      </a:accent5>
      <a:accent6>
        <a:srgbClr val="2D2D8A"/>
      </a:accent6>
      <a:hlink>
        <a:srgbClr val="000000"/>
      </a:hlink>
      <a:folHlink>
        <a:srgbClr val="000000"/>
      </a:folHlink>
    </a:clrScheme>
    <a:fontScheme name="texto e ite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2500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25000" smtClean="0">
            <a:ln>
              <a:noFill/>
            </a:ln>
            <a:solidFill>
              <a:schemeClr val="tx1"/>
            </a:solidFill>
            <a:effectLst/>
            <a:latin typeface="Verdana" panose="020B0604030504040204" pitchFamily="34" charset="0"/>
          </a:defRPr>
        </a:defPPr>
      </a:lstStyle>
    </a:lnDef>
  </a:objectDefaults>
  <a:extraClrSchemeLst>
    <a:extraClrScheme>
      <a:clrScheme name="texto e item 1">
        <a:dk1>
          <a:srgbClr val="000000"/>
        </a:dk1>
        <a:lt1>
          <a:srgbClr val="FFFFFF"/>
        </a:lt1>
        <a:dk2>
          <a:srgbClr val="0E34AC"/>
        </a:dk2>
        <a:lt2>
          <a:srgbClr val="808080"/>
        </a:lt2>
        <a:accent1>
          <a:srgbClr val="AFC6EF"/>
        </a:accent1>
        <a:accent2>
          <a:srgbClr val="333399"/>
        </a:accent2>
        <a:accent3>
          <a:srgbClr val="FFFFFF"/>
        </a:accent3>
        <a:accent4>
          <a:srgbClr val="000000"/>
        </a:accent4>
        <a:accent5>
          <a:srgbClr val="D4DFF6"/>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xto e item">
  <a:themeElements>
    <a:clrScheme name="texto e item 1">
      <a:dk1>
        <a:srgbClr val="000000"/>
      </a:dk1>
      <a:lt1>
        <a:srgbClr val="FFFFFF"/>
      </a:lt1>
      <a:dk2>
        <a:srgbClr val="0E34AC"/>
      </a:dk2>
      <a:lt2>
        <a:srgbClr val="808080"/>
      </a:lt2>
      <a:accent1>
        <a:srgbClr val="AFC6EF"/>
      </a:accent1>
      <a:accent2>
        <a:srgbClr val="333399"/>
      </a:accent2>
      <a:accent3>
        <a:srgbClr val="FFFFFF"/>
      </a:accent3>
      <a:accent4>
        <a:srgbClr val="000000"/>
      </a:accent4>
      <a:accent5>
        <a:srgbClr val="D4DFF6"/>
      </a:accent5>
      <a:accent6>
        <a:srgbClr val="2D2D8A"/>
      </a:accent6>
      <a:hlink>
        <a:srgbClr val="000000"/>
      </a:hlink>
      <a:folHlink>
        <a:srgbClr val="000000"/>
      </a:folHlink>
    </a:clrScheme>
    <a:fontScheme name="texto e ite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2500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25000" smtClean="0">
            <a:ln>
              <a:noFill/>
            </a:ln>
            <a:solidFill>
              <a:schemeClr val="tx1"/>
            </a:solidFill>
            <a:effectLst/>
            <a:latin typeface="Verdana" panose="020B0604030504040204" pitchFamily="34" charset="0"/>
          </a:defRPr>
        </a:defPPr>
      </a:lstStyle>
    </a:lnDef>
  </a:objectDefaults>
  <a:extraClrSchemeLst>
    <a:extraClrScheme>
      <a:clrScheme name="texto e item 1">
        <a:dk1>
          <a:srgbClr val="000000"/>
        </a:dk1>
        <a:lt1>
          <a:srgbClr val="FFFFFF"/>
        </a:lt1>
        <a:dk2>
          <a:srgbClr val="0E34AC"/>
        </a:dk2>
        <a:lt2>
          <a:srgbClr val="808080"/>
        </a:lt2>
        <a:accent1>
          <a:srgbClr val="AFC6EF"/>
        </a:accent1>
        <a:accent2>
          <a:srgbClr val="333399"/>
        </a:accent2>
        <a:accent3>
          <a:srgbClr val="FFFFFF"/>
        </a:accent3>
        <a:accent4>
          <a:srgbClr val="000000"/>
        </a:accent4>
        <a:accent5>
          <a:srgbClr val="D4DFF6"/>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xto e item">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texto e item">
  <a:themeElements>
    <a:clrScheme name="texto e item 1">
      <a:dk1>
        <a:srgbClr val="000000"/>
      </a:dk1>
      <a:lt1>
        <a:srgbClr val="FFFFFF"/>
      </a:lt1>
      <a:dk2>
        <a:srgbClr val="0E34AC"/>
      </a:dk2>
      <a:lt2>
        <a:srgbClr val="808080"/>
      </a:lt2>
      <a:accent1>
        <a:srgbClr val="AFC6EF"/>
      </a:accent1>
      <a:accent2>
        <a:srgbClr val="333399"/>
      </a:accent2>
      <a:accent3>
        <a:srgbClr val="FFFFFF"/>
      </a:accent3>
      <a:accent4>
        <a:srgbClr val="000000"/>
      </a:accent4>
      <a:accent5>
        <a:srgbClr val="D4DFF6"/>
      </a:accent5>
      <a:accent6>
        <a:srgbClr val="2D2D8A"/>
      </a:accent6>
      <a:hlink>
        <a:srgbClr val="000000"/>
      </a:hlink>
      <a:folHlink>
        <a:srgbClr val="000000"/>
      </a:folHlink>
    </a:clrScheme>
    <a:fontScheme name="texto e ite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2500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25000" smtClean="0">
            <a:ln>
              <a:noFill/>
            </a:ln>
            <a:solidFill>
              <a:schemeClr val="tx1"/>
            </a:solidFill>
            <a:effectLst/>
            <a:latin typeface="Verdana" panose="020B0604030504040204" pitchFamily="34" charset="0"/>
          </a:defRPr>
        </a:defPPr>
      </a:lstStyle>
    </a:lnDef>
  </a:objectDefaults>
  <a:extraClrSchemeLst>
    <a:extraClrScheme>
      <a:clrScheme name="texto e item 1">
        <a:dk1>
          <a:srgbClr val="000000"/>
        </a:dk1>
        <a:lt1>
          <a:srgbClr val="FFFFFF"/>
        </a:lt1>
        <a:dk2>
          <a:srgbClr val="0E34AC"/>
        </a:dk2>
        <a:lt2>
          <a:srgbClr val="808080"/>
        </a:lt2>
        <a:accent1>
          <a:srgbClr val="AFC6EF"/>
        </a:accent1>
        <a:accent2>
          <a:srgbClr val="333399"/>
        </a:accent2>
        <a:accent3>
          <a:srgbClr val="FFFFFF"/>
        </a:accent3>
        <a:accent4>
          <a:srgbClr val="000000"/>
        </a:accent4>
        <a:accent5>
          <a:srgbClr val="D4DFF6"/>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F3505843C89AD40A70AB5F7F2318F93" ma:contentTypeVersion="2" ma:contentTypeDescription="Crie um novo documento." ma:contentTypeScope="" ma:versionID="43936b617dd62a8922a768d41539cb96">
  <xsd:schema xmlns:xsd="http://www.w3.org/2001/XMLSchema" xmlns:xs="http://www.w3.org/2001/XMLSchema" xmlns:p="http://schemas.microsoft.com/office/2006/metadata/properties" xmlns:ns3="d3a4c448-88e9-4022-aeda-c9b24e7e51c7" targetNamespace="http://schemas.microsoft.com/office/2006/metadata/properties" ma:root="true" ma:fieldsID="6ad0b58bc654925b64190529e1eaaf56" ns3:_="">
    <xsd:import namespace="d3a4c448-88e9-4022-aeda-c9b24e7e51c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4c448-88e9-4022-aeda-c9b24e7e51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ECB12-27DD-493D-870C-066FE17756E7}">
  <ds:schemaRefs>
    <ds:schemaRef ds:uri="http://www.w3.org/XML/1998/namespace"/>
    <ds:schemaRef ds:uri="http://schemas.microsoft.com/office/2006/documentManagement/types"/>
    <ds:schemaRef ds:uri="http://purl.org/dc/dcmitype/"/>
    <ds:schemaRef ds:uri="d3a4c448-88e9-4022-aeda-c9b24e7e51c7"/>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470C37C-B822-4E9A-A45E-25F194AA5B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a4c448-88e9-4022-aeda-c9b24e7e51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EDEF04-80BF-48E1-8E13-624AE969D7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32241</TotalTime>
  <Words>2654</Words>
  <Application>Microsoft Office PowerPoint</Application>
  <PresentationFormat>Personalizar</PresentationFormat>
  <Paragraphs>517</Paragraphs>
  <Slides>44</Slides>
  <Notes>3</Notes>
  <HiddenSlides>0</HiddenSlides>
  <MMClips>0</MMClips>
  <ScaleCrop>false</ScaleCrop>
  <HeadingPairs>
    <vt:vector size="6" baseType="variant">
      <vt:variant>
        <vt:lpstr>Fontes usadas</vt:lpstr>
      </vt:variant>
      <vt:variant>
        <vt:i4>8</vt:i4>
      </vt:variant>
      <vt:variant>
        <vt:lpstr>Tema</vt:lpstr>
      </vt:variant>
      <vt:variant>
        <vt:i4>6</vt:i4>
      </vt:variant>
      <vt:variant>
        <vt:lpstr>Títulos de slides</vt:lpstr>
      </vt:variant>
      <vt:variant>
        <vt:i4>44</vt:i4>
      </vt:variant>
    </vt:vector>
  </HeadingPairs>
  <TitlesOfParts>
    <vt:vector size="58" baseType="lpstr">
      <vt:lpstr>Arial</vt:lpstr>
      <vt:lpstr>Calibri</vt:lpstr>
      <vt:lpstr>Calibri Light</vt:lpstr>
      <vt:lpstr>Cambria Math</vt:lpstr>
      <vt:lpstr>CIDFont+F1</vt:lpstr>
      <vt:lpstr>Helvetica Neue</vt:lpstr>
      <vt:lpstr>Verdana</vt:lpstr>
      <vt:lpstr>Wingdings</vt:lpstr>
      <vt:lpstr>White</vt:lpstr>
      <vt:lpstr>texto e item</vt:lpstr>
      <vt:lpstr>1_texto e item</vt:lpstr>
      <vt:lpstr>2_texto e item</vt:lpstr>
      <vt:lpstr>2_Tema do Office</vt:lpstr>
      <vt:lpstr>3_texto e item</vt:lpstr>
      <vt:lpstr>Apresentação do PowerPoint</vt:lpstr>
      <vt:lpstr>Equipe do Índice CEMEC Fipe do Custo de Financiamento das Empresas</vt:lpstr>
      <vt:lpstr> Índice </vt:lpstr>
      <vt:lpstr>Apresentação do PowerPoint</vt:lpstr>
      <vt:lpstr>Tarefas da gestão financeira e geração de valor  </vt:lpstr>
      <vt:lpstr>Desafios da gestão do financiamento  das empresas </vt:lpstr>
      <vt:lpstr>     Forte variação  do PIB, preços e das taxas reais de juros   Taxas ex ante: juros nominais de 360 dias deflacionados  pela expectativa FOCUS de IPCA  1 ano     </vt:lpstr>
      <vt:lpstr>Executivos financeiros   ajustam com agilidade as  fontes de recursos de dívida para otimizar as condições de financiamento; porque?   </vt:lpstr>
      <vt:lpstr> Taxas de  juros são muito diferentes entre fontes de recursos    </vt:lpstr>
      <vt:lpstr>Prazos de  pagamento são muito diferentes entre  fontes de recursos  Obs.: Bonds externos em 2020 muito afetados por emissões longas da Petrobras, Brasken, Gerdau e BRF   </vt:lpstr>
      <vt:lpstr>Redução  do custo de  financiamento abaixo do ROIC  gera resultado positivo da alavancagem e  aumenta retorno do capital próprio (ROE)  Dados de empresas abertas ano terminado em junho de 2021 </vt:lpstr>
      <vt:lpstr>Apresentação do PowerPoint</vt:lpstr>
      <vt:lpstr>Apresentação do PowerPoint</vt:lpstr>
      <vt:lpstr> Cenário  macroeconômico  de referencia do  CEMEC Fipe    </vt:lpstr>
      <vt:lpstr>Fontes de dados  e modelos</vt:lpstr>
      <vt:lpstr>Modelo da curva de juros do CEMEC Fipe</vt:lpstr>
      <vt:lpstr>Ajuste de Curva de Juros</vt:lpstr>
      <vt:lpstr>Variáveis Elegíveis para o modelo de curvas de juros DI</vt:lpstr>
      <vt:lpstr>Apresentação do PowerPoint</vt:lpstr>
      <vt:lpstr>Apresentação do PowerPoint</vt:lpstr>
      <vt:lpstr>Apresentação do PowerPoint</vt:lpstr>
      <vt:lpstr>Apresentação do PowerPoint</vt:lpstr>
      <vt:lpstr> Cenário macroeconômico de referência  CEMEC Fipe   Exemplo de algumas fontes de dados usadas  (*)</vt:lpstr>
      <vt:lpstr>Cenário macroeconômico de referência CEMEC Fipe </vt:lpstr>
      <vt:lpstr>Apresentação do PowerPoint</vt:lpstr>
      <vt:lpstr>Evolução e projeções FOCUS do IPCA   </vt:lpstr>
      <vt:lpstr>Evolução e projeções T Bond 10 anos</vt:lpstr>
      <vt:lpstr>Evolução e projeções do risco Brasil CDS 5 anos</vt:lpstr>
      <vt:lpstr>Apresentação do PowerPoint</vt:lpstr>
      <vt:lpstr>Projeções da curva de juros: dezembro de 2022 e abril  2023                          Data base: 30 de abril 2022 </vt:lpstr>
      <vt:lpstr>Projeções CEMEC Fipe do custo do financiamento das empresas          Dezembro de 2022 e Abril de 2023   </vt:lpstr>
      <vt:lpstr>Projeções  da taxa  média de juros  de crédito de recursos livres </vt:lpstr>
      <vt:lpstr>Projeções de Debêntures AAA com 5 anos de prazo </vt:lpstr>
      <vt:lpstr>Evolução de  taxas de juros por fonte de  recursos</vt:lpstr>
      <vt:lpstr>Evolução e projeção do custo de divida das empresas brasileiras  por porte </vt:lpstr>
      <vt:lpstr>Apresentação do PowerPoint</vt:lpstr>
      <vt:lpstr>Projeções CEMEC Fipe do custo de financiamento apoiam  decisões do executivo financeiro     </vt:lpstr>
      <vt:lpstr>Produtos CEMEC Fipe de projeções do custo de financiamento  das empresas </vt:lpstr>
      <vt:lpstr>Cronograma  normal de entrega mensal  das projeções  </vt:lpstr>
      <vt:lpstr>Apresentação do PowerPoint</vt:lpstr>
      <vt:lpstr> Relatório 01: entrega  das projeções 17 de outubro  de 2022</vt:lpstr>
      <vt:lpstr> Acesse o site do CEMEC Fipe:    cemecfipe.org.br</vt:lpstr>
      <vt:lpstr>Apresentação do PowerPoint</vt:lpstr>
      <vt:lpstr>Aviso legal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Win 7</dc:creator>
  <cp:lastModifiedBy>CARLOS ANTONIO ROCCA</cp:lastModifiedBy>
  <cp:revision>704</cp:revision>
  <cp:lastPrinted>2022-04-06T21:22:10Z</cp:lastPrinted>
  <dcterms:modified xsi:type="dcterms:W3CDTF">2022-10-06T15:12:00Z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0x010100EF3505843C89AD40A70AB5F7F2318F93</vt:lpwstr>
  </property>
</Properties>
</file>